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64" r:id="rId6"/>
    <p:sldId id="258" r:id="rId7"/>
    <p:sldId id="291" r:id="rId8"/>
    <p:sldId id="301" r:id="rId9"/>
    <p:sldId id="267" r:id="rId10"/>
    <p:sldId id="292" r:id="rId11"/>
    <p:sldId id="293" r:id="rId12"/>
    <p:sldId id="294" r:id="rId13"/>
    <p:sldId id="295" r:id="rId14"/>
    <p:sldId id="300" r:id="rId15"/>
    <p:sldId id="296" r:id="rId16"/>
    <p:sldId id="297" r:id="rId17"/>
    <p:sldId id="298" r:id="rId18"/>
    <p:sldId id="302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54C3"/>
    <a:srgbClr val="BDD6D6"/>
    <a:srgbClr val="9CB3D6"/>
    <a:srgbClr val="3333FF"/>
    <a:srgbClr val="0066FF"/>
    <a:srgbClr val="3890E5"/>
    <a:srgbClr val="4B9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8AEA62-D701-874D-8C12-2597C41C54F7}" v="44" dt="2024-02-08T18:55:17.8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09"/>
    <p:restoredTop sz="80150"/>
  </p:normalViewPr>
  <p:slideViewPr>
    <p:cSldViewPr snapToGrid="0">
      <p:cViewPr varScale="1">
        <p:scale>
          <a:sx n="120" d="100"/>
          <a:sy n="120" d="100"/>
        </p:scale>
        <p:origin x="1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EDE0F-D7D4-BD44-9985-986BC3F51CF2}" type="datetimeFigureOut">
              <a:rPr lang="en-US" smtClean="0"/>
              <a:t>2/13/24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9BAB-C71C-5948-B622-39FF4D2A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94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E403-4EC8-DD06-2ECE-1E76C654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22CF-DE51-D86B-11D2-D101F9F8D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74C23-507B-2134-0946-0EA728ED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942F-37DA-3063-9BB7-B69983EC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49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E403-4EC8-DD06-2ECE-1E76C654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22CF-DE51-D86B-11D2-D101F9F8D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74C23-507B-2134-0946-0EA728ED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Show how to set up pipeline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Authentication: Who is doing the deployment?</a:t>
            </a:r>
          </a:p>
          <a:p>
            <a:pPr marL="171450" indent="-171450">
              <a:buFontTx/>
              <a:buChar char="-"/>
            </a:pPr>
            <a:r>
              <a:rPr lang="en-US" dirty="0"/>
              <a:t>Environment variables: How do we get them?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add </a:t>
            </a:r>
            <a:r>
              <a:rPr lang="en-US" dirty="0" err="1"/>
              <a:t>azd</a:t>
            </a:r>
            <a:r>
              <a:rPr lang="en-US" dirty="0"/>
              <a:t> env set…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942F-37DA-3063-9BB7-B69983EC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456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E403-4EC8-DD06-2ECE-1E76C654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22CF-DE51-D86B-11D2-D101F9F8D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74C23-507B-2134-0946-0EA728ED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Show how to set up pipeline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Authentication: Who is doing the deployment?</a:t>
            </a:r>
          </a:p>
          <a:p>
            <a:pPr marL="171450" indent="-171450">
              <a:buFontTx/>
              <a:buChar char="-"/>
            </a:pPr>
            <a:r>
              <a:rPr lang="en-US" dirty="0"/>
              <a:t>Environment variables: How do we get them?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add </a:t>
            </a:r>
            <a:r>
              <a:rPr lang="en-US" dirty="0" err="1"/>
              <a:t>azd</a:t>
            </a:r>
            <a:r>
              <a:rPr lang="en-US" dirty="0"/>
              <a:t> env set…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942F-37DA-3063-9BB7-B69983EC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49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E403-4EC8-DD06-2ECE-1E76C654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22CF-DE51-D86B-11D2-D101F9F8D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74C23-507B-2134-0946-0EA728ED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Show how to set up pipeline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Authentication: Who is doing the deployment?</a:t>
            </a:r>
          </a:p>
          <a:p>
            <a:pPr marL="171450" indent="-171450">
              <a:buFontTx/>
              <a:buChar char="-"/>
            </a:pPr>
            <a:r>
              <a:rPr lang="en-US" dirty="0"/>
              <a:t>Environment variables: How do we get them?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add </a:t>
            </a:r>
            <a:r>
              <a:rPr lang="en-US" dirty="0" err="1"/>
              <a:t>azd</a:t>
            </a:r>
            <a:r>
              <a:rPr lang="en-US" dirty="0"/>
              <a:t> env set…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942F-37DA-3063-9BB7-B69983EC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89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E403-4EC8-DD06-2ECE-1E76C654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22CF-DE51-D86B-11D2-D101F9F8D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74C23-507B-2134-0946-0EA728ED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942F-37DA-3063-9BB7-B69983EC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4407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gaining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21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E403-4EC8-DD06-2ECE-1E76C654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22CF-DE51-D86B-11D2-D101F9F8D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74C23-507B-2134-0946-0EA728ED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942F-37DA-3063-9BB7-B69983EC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09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E403-4EC8-DD06-2ECE-1E76C654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22CF-DE51-D86B-11D2-D101F9F8D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74C23-507B-2134-0946-0EA728ED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Explore them!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942F-37DA-3063-9BB7-B69983EC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21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E403-4EC8-DD06-2ECE-1E76C654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22CF-DE51-D86B-11D2-D101F9F8D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74C23-507B-2134-0946-0EA728ED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942F-37DA-3063-9BB7-B69983EC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56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gaining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34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E403-4EC8-DD06-2ECE-1E76C654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22CF-DE51-D86B-11D2-D101F9F8D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74C23-507B-2134-0946-0EA728ED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Show how to set up pipeline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Authentication: Who is doing the deployment?</a:t>
            </a:r>
          </a:p>
          <a:p>
            <a:pPr marL="171450" indent="-171450">
              <a:buFontTx/>
              <a:buChar char="-"/>
            </a:pPr>
            <a:r>
              <a:rPr lang="en-US" dirty="0"/>
              <a:t>Environment variables: How do we get them?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add </a:t>
            </a:r>
            <a:r>
              <a:rPr lang="en-US" dirty="0" err="1"/>
              <a:t>azd</a:t>
            </a:r>
            <a:r>
              <a:rPr lang="en-US" dirty="0"/>
              <a:t> env set…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942F-37DA-3063-9BB7-B69983EC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94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E403-4EC8-DD06-2ECE-1E76C654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22CF-DE51-D86B-11D2-D101F9F8D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74C23-507B-2134-0946-0EA728ED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Show how to set up pipeline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Authentication: Who is doing the deployment?</a:t>
            </a:r>
          </a:p>
          <a:p>
            <a:pPr marL="171450" indent="-171450">
              <a:buFontTx/>
              <a:buChar char="-"/>
            </a:pPr>
            <a:r>
              <a:rPr lang="en-US" dirty="0"/>
              <a:t>Environment variables: How do we get them?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add </a:t>
            </a:r>
            <a:r>
              <a:rPr lang="en-US" dirty="0" err="1"/>
              <a:t>azd</a:t>
            </a:r>
            <a:r>
              <a:rPr lang="en-US" dirty="0"/>
              <a:t> env set…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942F-37DA-3063-9BB7-B69983EC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22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15A8-C5EE-B78C-E7AF-F383B1B5A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32214-3163-8875-F8AD-C202AD2D9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71CD9-7DC1-9BFD-3F67-AE3D3642B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4A6F4-1A1E-81A0-88DF-8C165542D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7A35D-9A4F-E44D-59BD-B7E78963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39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769C-51DB-A5B8-3F68-3ED5D4BC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05906-143D-F2DB-4ADC-64A663D30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73459-35DB-3C3A-0F43-01F5E3AC2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D96B0-5EBF-B2EC-2A92-BC547CB7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0724F-0F71-815C-7C46-AD9119749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4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D67D9-AB22-071D-3ACA-CB86490CD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E2AA4-0699-C66A-73F8-E3C52BB4A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94BB5-BEA9-A861-A595-5491B767C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9FA12-14FD-2C77-C912-7F5E90D2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E76E4-C527-3931-8CBF-91766D9E3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48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09C0-1121-1468-48D7-06E1B33AC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22C6-98EE-049C-D075-D1B326778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E9B41-D547-F749-7F12-3844EC21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8B957-3E77-BBE7-042B-CBEDB9071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228D9-8EFB-7D84-C9E9-32DE0406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3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C4C4-6BC3-46F6-D651-1FE66B59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DC1F7-E706-8550-0334-B1172A794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0BCCF-2B0C-A3EA-AF7E-FD62FABB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5CF4E-9743-39D2-DBDC-420ACAFD8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B458F-3B7C-3181-D7F7-2D1F2178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9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234DC-4BFF-0296-9CDA-727D63AA2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A74F-DE5D-C997-A421-B67F21703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24F0D-D3A4-33B1-7E13-48B063712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46697-4491-DCDA-DB4D-67798447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AC308-7568-F607-EA19-6B26A168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60F9E-001B-CBA3-7BAF-E764D124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17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8506-7068-DEDA-F8D9-C3050C47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6261B-20C2-AEFD-9441-3220286DC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1864E-47C4-63EF-3D1E-AAAB29588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564EB0-0CF8-CE7B-6636-A17E1649B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D70728-D3D7-15B2-8BA2-AF8D303FF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5FECE7-61AC-E338-9C7C-ED4C82A72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64838A-DBEE-4A40-F9F2-3768E00E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96B15C-3BB9-3AB7-1AC5-0130A830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7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D5B0-6F92-10EA-2B6B-7B761A58B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3F4EA3-9ECA-BC05-513E-37127A898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B63F64-8E64-B09C-8435-BE7C02D22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36048-3A6D-A905-99BE-58B4AD77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87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BD3342-EBF0-97ED-0DFF-7AB34B1A7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C853B-5F80-71AE-736B-7EEF317C2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4D661-1861-E54C-F49A-05627B8CB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97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ACEE9-80B5-AA67-6E1F-8051E3C3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24C3A-D085-C8AC-1023-C7C08349E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65B38-2566-E94B-AF6A-37A4EF7B1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BB39F-CDC5-A875-7FE2-A02ECC2EC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7FB9C-3FC0-9FD6-8C9C-C2ACE62C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0DE1E-4BB3-62FE-F0A8-8DA1A9E82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50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4DB1-C248-9112-DF88-384551B1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F0A8E7-4DC9-2895-96C0-F192933693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327DE-5C29-EB78-31B0-782E00066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7F262-D126-3533-5F24-77DCCB65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D0120-E561-DF52-0EC1-1331AF702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E657A-12C9-B707-6940-8CA0F63C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FB3F11-C567-4FA1-04D4-CBF9C018F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78690-D15E-B916-D45E-9A0C6C284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61356-3540-0AEC-0406-B9D85A21A4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F42E2E-4545-4923-A9DD-0AFF93CFA57A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DD050-3A7F-B7B7-B652-3DF2B776F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2D856-BF7F-3F7F-F5B0-A878A989E6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2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ragchat/workflow" TargetMode="External"/><Relationship Id="rId5" Type="http://schemas.openxmlformats.org/officeDocument/2006/relationships/hyperlink" Target="https://github.com/Azure-Samples/azure-search-openai-demo/pull/1083" TargetMode="Externa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ka.ms/ragchat/workflow" TargetMode="External"/><Relationship Id="rId4" Type="http://schemas.openxmlformats.org/officeDocument/2006/relationships/hyperlink" Target="https://github.com/Azure-Samples/azure-search-openai-demo/pull/108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hacktogether/chatap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ka.ms/ragchat/fre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zure-Samples/azure-search-openai-demo/" TargetMode="External"/><Relationship Id="rId5" Type="http://schemas.openxmlformats.org/officeDocument/2006/relationships/hyperlink" Target="https://aka.ms/hacktogether/chatapp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66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369A37-E399-2EC7-B531-1AC5133EB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223C10-290A-05E8-87AC-4BC7A6A5D211}"/>
              </a:ext>
            </a:extLst>
          </p:cNvPr>
          <p:cNvSpPr txBox="1"/>
          <p:nvPr/>
        </p:nvSpPr>
        <p:spPr>
          <a:xfrm>
            <a:off x="548561" y="953036"/>
            <a:ext cx="105290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454C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</a:t>
            </a:r>
          </a:p>
          <a:p>
            <a:r>
              <a:rPr lang="en-US" sz="6000" b="1" dirty="0">
                <a:solidFill>
                  <a:srgbClr val="2454C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670585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7C9F1-8673-3A2D-992E-5AAD3D1A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CC70-2B45-AC82-0F7E-206F96FE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Goal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CF2476C-478B-1F93-E9D2-94217D2AC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7484"/>
            <a:ext cx="3950616" cy="13255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Deploy to Azure on push,</a:t>
            </a:r>
          </a:p>
          <a:p>
            <a:pPr marL="0" indent="0">
              <a:buNone/>
            </a:pPr>
            <a:r>
              <a:rPr lang="en-US" sz="2400" dirty="0"/>
              <a:t>using a CI platform</a:t>
            </a:r>
          </a:p>
          <a:p>
            <a:pPr marL="0" indent="0">
              <a:buNone/>
            </a:pPr>
            <a:r>
              <a:rPr lang="en-US" sz="2400" dirty="0"/>
              <a:t>like GitHub Actions</a:t>
            </a:r>
          </a:p>
          <a:p>
            <a:pPr marL="0" indent="0">
              <a:buNone/>
            </a:pPr>
            <a:r>
              <a:rPr lang="en-US" sz="2400" dirty="0"/>
              <a:t>or Azure DevOps</a:t>
            </a:r>
          </a:p>
        </p:txBody>
      </p:sp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56F658F5-ECF5-B762-DE70-419B775F21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936"/>
          <a:stretch/>
        </p:blipFill>
        <p:spPr>
          <a:xfrm>
            <a:off x="4464292" y="1010643"/>
            <a:ext cx="6448305" cy="465883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62DE87-1CE7-CC33-3B78-548B1C3FEC8A}"/>
              </a:ext>
            </a:extLst>
          </p:cNvPr>
          <p:cNvSpPr txBox="1"/>
          <p:nvPr/>
        </p:nvSpPr>
        <p:spPr>
          <a:xfrm>
            <a:off x="715650" y="6010703"/>
            <a:ext cx="75673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600" dirty="0" err="1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1600" dirty="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/Azure-Samples/azure-search-</a:t>
            </a:r>
            <a:r>
              <a:rPr lang="en-US" sz="1600" dirty="0" err="1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en-US" sz="1600" dirty="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-demo/pull/1083</a:t>
            </a:r>
            <a:endParaRPr lang="en-US" sz="1600" dirty="0">
              <a:solidFill>
                <a:srgbClr val="2454C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1CD0D1-4ED7-1A37-60C6-A80703379D9A}"/>
              </a:ext>
            </a:extLst>
          </p:cNvPr>
          <p:cNvSpPr txBox="1"/>
          <p:nvPr/>
        </p:nvSpPr>
        <p:spPr>
          <a:xfrm>
            <a:off x="7343524" y="5949147"/>
            <a:ext cx="35690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454C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aka.ms/ragchat/workflow</a:t>
            </a:r>
            <a:endParaRPr lang="en-US" sz="2400" dirty="0">
              <a:solidFill>
                <a:srgbClr val="2454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342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7C9F1-8673-3A2D-992E-5AAD3D1A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CC70-2B45-AC82-0F7E-206F96FE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Setting up a GitHub workflow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5E716AD-2D61-E328-429A-40276A018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8808"/>
            <a:ext cx="10873349" cy="615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Add workflow file for GitHub actions: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88659AB-8CE9-DA3C-9E58-42921C21932B}"/>
              </a:ext>
            </a:extLst>
          </p:cNvPr>
          <p:cNvSpPr txBox="1">
            <a:spLocks/>
          </p:cNvSpPr>
          <p:nvPr/>
        </p:nvSpPr>
        <p:spPr>
          <a:xfrm>
            <a:off x="838197" y="5757389"/>
            <a:ext cx="6401586" cy="45429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pipeline config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E160068-D487-5018-4B95-4C55FD113D5E}"/>
              </a:ext>
            </a:extLst>
          </p:cNvPr>
          <p:cNvSpPr txBox="1">
            <a:spLocks/>
          </p:cNvSpPr>
          <p:nvPr/>
        </p:nvSpPr>
        <p:spPr>
          <a:xfrm>
            <a:off x="838198" y="2219712"/>
            <a:ext cx="6401586" cy="46854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/workflows/azure-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dev.yaml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A587766-A982-AC94-9FCB-2C982FE1F56E}"/>
              </a:ext>
            </a:extLst>
          </p:cNvPr>
          <p:cNvSpPr txBox="1">
            <a:spLocks/>
          </p:cNvSpPr>
          <p:nvPr/>
        </p:nvSpPr>
        <p:spPr>
          <a:xfrm>
            <a:off x="809916" y="5124681"/>
            <a:ext cx="10873349" cy="61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Run command to configure all necessary Actions variables: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E432E43B-5AC6-BCF7-318A-FA418B2E24FC}"/>
              </a:ext>
            </a:extLst>
          </p:cNvPr>
          <p:cNvSpPr txBox="1">
            <a:spLocks/>
          </p:cNvSpPr>
          <p:nvPr/>
        </p:nvSpPr>
        <p:spPr>
          <a:xfrm>
            <a:off x="838198" y="3076962"/>
            <a:ext cx="10873349" cy="61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Make sure all necessary variables/secrets are declared in </a:t>
            </a:r>
            <a:r>
              <a:rPr lang="en-US" dirty="0" err="1"/>
              <a:t>azure.yaml</a:t>
            </a:r>
            <a:r>
              <a:rPr lang="en-US" dirty="0"/>
              <a:t>: 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C64CA36-C0BD-6615-60E6-844B68BA1F11}"/>
              </a:ext>
            </a:extLst>
          </p:cNvPr>
          <p:cNvSpPr txBox="1">
            <a:spLocks/>
          </p:cNvSpPr>
          <p:nvPr/>
        </p:nvSpPr>
        <p:spPr>
          <a:xfrm>
            <a:off x="838197" y="3687866"/>
            <a:ext cx="6401586" cy="10915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pipeline: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variables: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- AZURE_OPENAI_SERVICE …</a:t>
            </a:r>
          </a:p>
        </p:txBody>
      </p:sp>
    </p:spTree>
    <p:extLst>
      <p:ext uri="{BB962C8B-B14F-4D97-AF65-F5344CB8AC3E}">
        <p14:creationId xmlns:p14="http://schemas.microsoft.com/office/powerpoint/2010/main" val="1852294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7C9F1-8673-3A2D-992E-5AAD3D1A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CC70-2B45-AC82-0F7E-206F96FE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Customizing </a:t>
            </a:r>
            <a:r>
              <a:rPr lang="en-US" dirty="0" err="1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azd</a:t>
            </a:r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environment variables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F5E716AD-2D61-E328-429A-40276A018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5" y="1650570"/>
            <a:ext cx="10873349" cy="615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you previously did…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E160068-D487-5018-4B95-4C55FD113D5E}"/>
              </a:ext>
            </a:extLst>
          </p:cNvPr>
          <p:cNvSpPr txBox="1">
            <a:spLocks/>
          </p:cNvSpPr>
          <p:nvPr/>
        </p:nvSpPr>
        <p:spPr>
          <a:xfrm>
            <a:off x="838195" y="2300034"/>
            <a:ext cx="5949099" cy="51896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env set VAR_NAME value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8909AEF-3904-B720-9A9F-D5D6406951B2}"/>
              </a:ext>
            </a:extLst>
          </p:cNvPr>
          <p:cNvSpPr txBox="1">
            <a:spLocks/>
          </p:cNvSpPr>
          <p:nvPr/>
        </p:nvSpPr>
        <p:spPr>
          <a:xfrm>
            <a:off x="838193" y="3169271"/>
            <a:ext cx="10873349" cy="1204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 err="1"/>
              <a:t>azure.yaml</a:t>
            </a:r>
            <a:r>
              <a:rPr lang="en-US" sz="3000" dirty="0"/>
              <a:t> knows which ones to sync and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azure-</a:t>
            </a:r>
            <a:r>
              <a:rPr lang="en-US" sz="3000" dirty="0" err="1"/>
              <a:t>dev.yaml</a:t>
            </a:r>
            <a:r>
              <a:rPr lang="en-US" sz="3000" dirty="0"/>
              <a:t> knows about existing environment variables.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D307C35-3FA2-737F-762E-A37FD28A0773}"/>
              </a:ext>
            </a:extLst>
          </p:cNvPr>
          <p:cNvSpPr txBox="1">
            <a:spLocks/>
          </p:cNvSpPr>
          <p:nvPr/>
        </p:nvSpPr>
        <p:spPr>
          <a:xfrm>
            <a:off x="838193" y="4723814"/>
            <a:ext cx="10873349" cy="61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When you set any </a:t>
            </a:r>
            <a:r>
              <a:rPr lang="en-US" dirty="0" err="1"/>
              <a:t>azd</a:t>
            </a:r>
            <a:r>
              <a:rPr lang="en-US" dirty="0"/>
              <a:t> env variables, re-run to sync new values: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D3E33F7B-F088-1DEC-2539-EC65BD114D64}"/>
              </a:ext>
            </a:extLst>
          </p:cNvPr>
          <p:cNvSpPr txBox="1">
            <a:spLocks/>
          </p:cNvSpPr>
          <p:nvPr/>
        </p:nvSpPr>
        <p:spPr>
          <a:xfrm>
            <a:off x="922797" y="5412191"/>
            <a:ext cx="5949099" cy="51896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pipeline config</a:t>
            </a:r>
          </a:p>
        </p:txBody>
      </p:sp>
    </p:spTree>
    <p:extLst>
      <p:ext uri="{BB962C8B-B14F-4D97-AF65-F5344CB8AC3E}">
        <p14:creationId xmlns:p14="http://schemas.microsoft.com/office/powerpoint/2010/main" val="2561762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7C9F1-8673-3A2D-992E-5AAD3D1A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CC70-2B45-AC82-0F7E-206F96FE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Adding new </a:t>
            </a:r>
            <a:r>
              <a:rPr lang="en-US" dirty="0" err="1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azd</a:t>
            </a:r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environment variables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88659AB-8CE9-DA3C-9E58-42921C21932B}"/>
              </a:ext>
            </a:extLst>
          </p:cNvPr>
          <p:cNvSpPr txBox="1">
            <a:spLocks/>
          </p:cNvSpPr>
          <p:nvPr/>
        </p:nvSpPr>
        <p:spPr>
          <a:xfrm>
            <a:off x="847622" y="2026265"/>
            <a:ext cx="7410257" cy="106269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env: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AZURE_SUBSCRIPTION_ID: $(AZURE_SUBSCRIPTION_ID)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NEW_VAR_NAME: $(NEW_VAR_NAME)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A587766-A982-AC94-9FCB-2C982FE1F56E}"/>
              </a:ext>
            </a:extLst>
          </p:cNvPr>
          <p:cNvSpPr txBox="1">
            <a:spLocks/>
          </p:cNvSpPr>
          <p:nvPr/>
        </p:nvSpPr>
        <p:spPr>
          <a:xfrm>
            <a:off x="847622" y="1545444"/>
            <a:ext cx="10873349" cy="61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Add them to your workflow env: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88909AEF-3904-B720-9A9F-D5D6406951B2}"/>
              </a:ext>
            </a:extLst>
          </p:cNvPr>
          <p:cNvSpPr txBox="1">
            <a:spLocks/>
          </p:cNvSpPr>
          <p:nvPr/>
        </p:nvSpPr>
        <p:spPr>
          <a:xfrm>
            <a:off x="847622" y="3274460"/>
            <a:ext cx="10873349" cy="61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Add to </a:t>
            </a:r>
            <a:r>
              <a:rPr lang="en-US" sz="2400" dirty="0" err="1"/>
              <a:t>azure.yaml</a:t>
            </a:r>
            <a:r>
              <a:rPr lang="en-US" sz="2400" dirty="0"/>
              <a:t>: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D307C35-3FA2-737F-762E-A37FD28A0773}"/>
              </a:ext>
            </a:extLst>
          </p:cNvPr>
          <p:cNvSpPr txBox="1">
            <a:spLocks/>
          </p:cNvSpPr>
          <p:nvPr/>
        </p:nvSpPr>
        <p:spPr>
          <a:xfrm>
            <a:off x="838200" y="5265421"/>
            <a:ext cx="10873349" cy="61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When you change any </a:t>
            </a:r>
            <a:r>
              <a:rPr lang="en-US" sz="2400" dirty="0" err="1"/>
              <a:t>azd</a:t>
            </a:r>
            <a:r>
              <a:rPr lang="en-US" sz="2400" dirty="0"/>
              <a:t> env variables, re-run: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D3E33F7B-F088-1DEC-2539-EC65BD114D64}"/>
              </a:ext>
            </a:extLst>
          </p:cNvPr>
          <p:cNvSpPr txBox="1">
            <a:spLocks/>
          </p:cNvSpPr>
          <p:nvPr/>
        </p:nvSpPr>
        <p:spPr>
          <a:xfrm>
            <a:off x="847622" y="5762470"/>
            <a:ext cx="5949099" cy="51896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pipeline config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E1382CB1-C863-133C-DE1C-0DF538B75CBA}"/>
              </a:ext>
            </a:extLst>
          </p:cNvPr>
          <p:cNvSpPr txBox="1">
            <a:spLocks/>
          </p:cNvSpPr>
          <p:nvPr/>
        </p:nvSpPr>
        <p:spPr>
          <a:xfrm>
            <a:off x="847622" y="3770108"/>
            <a:ext cx="7410257" cy="1187573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pipeline: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variables: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- NEW_VAR_NAME …</a:t>
            </a:r>
          </a:p>
        </p:txBody>
      </p:sp>
    </p:spTree>
    <p:extLst>
      <p:ext uri="{BB962C8B-B14F-4D97-AF65-F5344CB8AC3E}">
        <p14:creationId xmlns:p14="http://schemas.microsoft.com/office/powerpoint/2010/main" val="251699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7C9F1-8673-3A2D-992E-5AAD3D1A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CC70-2B45-AC82-0F7E-206F96FE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Using continuous deployment today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BA587766-A982-AC94-9FCB-2C982FE1F56E}"/>
              </a:ext>
            </a:extLst>
          </p:cNvPr>
          <p:cNvSpPr txBox="1">
            <a:spLocks/>
          </p:cNvSpPr>
          <p:nvPr/>
        </p:nvSpPr>
        <p:spPr>
          <a:xfrm>
            <a:off x="847622" y="1763030"/>
            <a:ext cx="10873349" cy="61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Either merge this PR or wait for it to get merged next week: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AD307C35-3FA2-737F-762E-A37FD28A0773}"/>
              </a:ext>
            </a:extLst>
          </p:cNvPr>
          <p:cNvSpPr txBox="1">
            <a:spLocks/>
          </p:cNvSpPr>
          <p:nvPr/>
        </p:nvSpPr>
        <p:spPr>
          <a:xfrm>
            <a:off x="998446" y="3527888"/>
            <a:ext cx="4714192" cy="586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Then configure the workflow: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D3E33F7B-F088-1DEC-2539-EC65BD114D64}"/>
              </a:ext>
            </a:extLst>
          </p:cNvPr>
          <p:cNvSpPr txBox="1">
            <a:spLocks/>
          </p:cNvSpPr>
          <p:nvPr/>
        </p:nvSpPr>
        <p:spPr>
          <a:xfrm>
            <a:off x="998446" y="4114724"/>
            <a:ext cx="3988333" cy="51896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pipeline config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51FC3-E394-3CA5-7BF7-1A6F7F79D00E}"/>
              </a:ext>
            </a:extLst>
          </p:cNvPr>
          <p:cNvSpPr txBox="1"/>
          <p:nvPr/>
        </p:nvSpPr>
        <p:spPr>
          <a:xfrm>
            <a:off x="838200" y="2440010"/>
            <a:ext cx="76647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600" dirty="0" err="1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1600" dirty="0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/Azure-Samples/azure-search-</a:t>
            </a:r>
            <a:r>
              <a:rPr lang="en-US" sz="1600" dirty="0" err="1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en-US" sz="1600" dirty="0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-demo/pull/1083</a:t>
            </a:r>
            <a:endParaRPr lang="en-US" sz="1600" dirty="0">
              <a:solidFill>
                <a:srgbClr val="2454C3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894781-75EA-3222-38B9-03A1CAD95726}"/>
              </a:ext>
            </a:extLst>
          </p:cNvPr>
          <p:cNvSpPr txBox="1"/>
          <p:nvPr/>
        </p:nvSpPr>
        <p:spPr>
          <a:xfrm>
            <a:off x="7466074" y="2378455"/>
            <a:ext cx="356907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aka.ms/ragchat/workflow</a:t>
            </a:r>
            <a:endParaRPr lang="en-US" sz="2400" dirty="0">
              <a:solidFill>
                <a:srgbClr val="2454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278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C24285-666F-AFD6-0747-7FAB22125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43A9041-C721-C19A-72A6-ED361C53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Next steps</a:t>
            </a:r>
            <a:endParaRPr lang="en-US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8A70E2-C8AB-877B-ACF9-DF980C892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306052" cy="47656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Register for the hackathon →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Introduce yourself in our discussion forum</a:t>
            </a:r>
          </a:p>
          <a:p>
            <a:r>
              <a:rPr lang="en-US" dirty="0"/>
              <a:t>Deploy the repo with the sample data</a:t>
            </a:r>
          </a:p>
          <a:p>
            <a:pPr lvl="1"/>
            <a:r>
              <a:rPr lang="en-US" dirty="0"/>
              <a:t>See steps on low cost deployment →</a:t>
            </a:r>
          </a:p>
          <a:p>
            <a:endParaRPr lang="en-US" dirty="0"/>
          </a:p>
          <a:p>
            <a:r>
              <a:rPr lang="en-US" dirty="0"/>
              <a:t>Hack, hack, hack, hack! 🧑🏿‍💻 👩🏻‍💻 👩🏼‍💻</a:t>
            </a:r>
          </a:p>
          <a:p>
            <a:r>
              <a:rPr lang="en-US" dirty="0"/>
              <a:t>Post in forum if you have any questions.  🙋🏼 🙋🏾‍♀️ 🙋🏻 </a:t>
            </a:r>
          </a:p>
          <a:p>
            <a:r>
              <a:rPr lang="en-US" dirty="0"/>
              <a:t>Submit your project before February 12</a:t>
            </a:r>
            <a:r>
              <a:rPr lang="en-US" baseline="30000" dirty="0"/>
              <a:t>th</a:t>
            </a:r>
            <a:r>
              <a:rPr lang="en-US" dirty="0"/>
              <a:t> to win prizes! 💸💰💵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Join tomorrow’s sessions from MVPs!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88028-9257-46A7-9406-F26128A6074B}"/>
              </a:ext>
            </a:extLst>
          </p:cNvPr>
          <p:cNvSpPr txBox="1"/>
          <p:nvPr/>
        </p:nvSpPr>
        <p:spPr>
          <a:xfrm>
            <a:off x="5934075" y="1825624"/>
            <a:ext cx="5210176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2454C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aka.ms/hacktogether/chatapp</a:t>
            </a:r>
            <a:endParaRPr lang="en-US" sz="3000">
              <a:solidFill>
                <a:srgbClr val="2454C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83FC9A-9DE6-32A5-1288-2EC8211239CE}"/>
              </a:ext>
            </a:extLst>
          </p:cNvPr>
          <p:cNvSpPr txBox="1"/>
          <p:nvPr/>
        </p:nvSpPr>
        <p:spPr>
          <a:xfrm>
            <a:off x="7432007" y="3242528"/>
            <a:ext cx="3648075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aka.ms/ragchat/free</a:t>
            </a:r>
            <a:endParaRPr lang="en-US" sz="3000" dirty="0">
              <a:solidFill>
                <a:srgbClr val="2454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4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3B2225-2D7E-12A1-BA05-6AA35E74283F}"/>
              </a:ext>
            </a:extLst>
          </p:cNvPr>
          <p:cNvSpPr txBox="1"/>
          <p:nvPr/>
        </p:nvSpPr>
        <p:spPr>
          <a:xfrm>
            <a:off x="2818616" y="5344998"/>
            <a:ext cx="1545996" cy="646331"/>
          </a:xfrm>
          <a:prstGeom prst="rect">
            <a:avLst/>
          </a:prstGeom>
          <a:solidFill>
            <a:srgbClr val="2454C3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MVP sessions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670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07099-B815-DBB9-ADBC-F0D9DD9D0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glow rad="63500">
              <a:schemeClr val="accent1">
                <a:alpha val="40000"/>
              </a:schemeClr>
            </a:glow>
            <a:softEdge rad="0"/>
          </a:effectLst>
        </p:spPr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Continuous Deployment</a:t>
            </a:r>
            <a:b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of RAG Chat Apps</a:t>
            </a:r>
          </a:p>
        </p:txBody>
      </p:sp>
    </p:spTree>
    <p:extLst>
      <p:ext uri="{BB962C8B-B14F-4D97-AF65-F5344CB8AC3E}">
        <p14:creationId xmlns:p14="http://schemas.microsoft.com/office/powerpoint/2010/main" val="1300005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7C9F1-8673-3A2D-992E-5AAD3D1A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CC70-2B45-AC82-0F7E-206F96FE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RAG chat app</a:t>
            </a:r>
          </a:p>
        </p:txBody>
      </p:sp>
      <p:pic>
        <p:nvPicPr>
          <p:cNvPr id="10" name="Picture 9" descr="A screenshot of a chat&#10;&#10;Description automatically generated">
            <a:extLst>
              <a:ext uri="{FF2B5EF4-FFF2-40B4-BE49-F238E27FC236}">
                <a16:creationId xmlns:a16="http://schemas.microsoft.com/office/drawing/2014/main" id="{82339703-CC95-D474-AF3D-2FFDC8F45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9" y="1690688"/>
            <a:ext cx="6972025" cy="40236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FACD70-36FE-158C-65FC-9512F38531DC}"/>
              </a:ext>
            </a:extLst>
          </p:cNvPr>
          <p:cNvSpPr txBox="1"/>
          <p:nvPr/>
        </p:nvSpPr>
        <p:spPr>
          <a:xfrm>
            <a:off x="8139360" y="6108560"/>
            <a:ext cx="2258406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</a:t>
            </a:r>
            <a:endParaRPr lang="en-US" sz="2400" dirty="0">
              <a:solidFill>
                <a:srgbClr val="2454C3"/>
              </a:solidFill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AE50696-0EE1-7F3D-70ED-77130BE98988}"/>
              </a:ext>
            </a:extLst>
          </p:cNvPr>
          <p:cNvSpPr txBox="1">
            <a:spLocks/>
          </p:cNvSpPr>
          <p:nvPr/>
        </p:nvSpPr>
        <p:spPr>
          <a:xfrm>
            <a:off x="932469" y="6155196"/>
            <a:ext cx="7934228" cy="4150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2454C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dirty="0" err="1">
                <a:solidFill>
                  <a:srgbClr val="2454C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2000" dirty="0">
                <a:solidFill>
                  <a:srgbClr val="2454C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/Azure-Samples/azure-search-</a:t>
            </a:r>
            <a:r>
              <a:rPr lang="en-US" sz="2000" dirty="0" err="1">
                <a:solidFill>
                  <a:srgbClr val="2454C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en-US" sz="2000" dirty="0">
                <a:solidFill>
                  <a:srgbClr val="2454C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-demo/</a:t>
            </a:r>
            <a:endParaRPr lang="en-US" sz="2000" dirty="0">
              <a:solidFill>
                <a:srgbClr val="2454C3"/>
              </a:solidFill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66962B1-B845-6419-AC2D-B4692E586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3274" y="1701231"/>
            <a:ext cx="3950617" cy="26822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Search results</a:t>
            </a:r>
          </a:p>
          <a:p>
            <a:pPr marL="0" indent="0">
              <a:buNone/>
            </a:pPr>
            <a:r>
              <a:rPr lang="en-US" dirty="0"/>
              <a:t>+</a:t>
            </a:r>
          </a:p>
          <a:p>
            <a:pPr marL="0" indent="0">
              <a:buNone/>
            </a:pPr>
            <a:r>
              <a:rPr lang="en-US" dirty="0"/>
              <a:t>Chat Completion</a:t>
            </a:r>
          </a:p>
          <a:p>
            <a:pPr marL="0" indent="0">
              <a:buNone/>
            </a:pPr>
            <a:r>
              <a:rPr lang="en-US" dirty="0"/>
              <a:t>= </a:t>
            </a:r>
          </a:p>
          <a:p>
            <a:pPr marL="0" indent="0">
              <a:buNone/>
            </a:pPr>
            <a:r>
              <a:rPr lang="en-US" dirty="0"/>
              <a:t>Answer with citations</a:t>
            </a:r>
          </a:p>
        </p:txBody>
      </p:sp>
    </p:spTree>
    <p:extLst>
      <p:ext uri="{BB962C8B-B14F-4D97-AF65-F5344CB8AC3E}">
        <p14:creationId xmlns:p14="http://schemas.microsoft.com/office/powerpoint/2010/main" val="242892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7C9F1-8673-3A2D-992E-5AAD3D1A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CC70-2B45-AC82-0F7E-206F96FE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Azure architecture for RAG chat app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52653B-84D6-FD17-6F29-C52001F86D93}"/>
              </a:ext>
            </a:extLst>
          </p:cNvPr>
          <p:cNvGrpSpPr/>
          <p:nvPr/>
        </p:nvGrpSpPr>
        <p:grpSpPr>
          <a:xfrm>
            <a:off x="3617576" y="1554071"/>
            <a:ext cx="1149878" cy="1440241"/>
            <a:chOff x="6706483" y="8368665"/>
            <a:chExt cx="2576259" cy="3112239"/>
          </a:xfrm>
        </p:grpSpPr>
        <p:pic>
          <p:nvPicPr>
            <p:cNvPr id="9" name="Graphic 16">
              <a:extLst>
                <a:ext uri="{FF2B5EF4-FFF2-40B4-BE49-F238E27FC236}">
                  <a16:creationId xmlns:a16="http://schemas.microsoft.com/office/drawing/2014/main" id="{E7BA436D-A855-CBDB-1A4E-C754BFCFE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06483" y="8368665"/>
              <a:ext cx="2457747" cy="2457450"/>
            </a:xfrm>
            <a:prstGeom prst="rect">
              <a:avLst/>
            </a:prstGeom>
          </p:spPr>
        </p:pic>
        <p:sp>
          <p:nvSpPr>
            <p:cNvPr id="11" name="Text Placeholder 5">
              <a:extLst>
                <a:ext uri="{FF2B5EF4-FFF2-40B4-BE49-F238E27FC236}">
                  <a16:creationId xmlns:a16="http://schemas.microsoft.com/office/drawing/2014/main" id="{56801589-46D3-3263-84E5-40B816484179}"/>
                </a:ext>
              </a:extLst>
            </p:cNvPr>
            <p:cNvSpPr txBox="1">
              <a:spLocks/>
            </p:cNvSpPr>
            <p:nvPr/>
          </p:nvSpPr>
          <p:spPr>
            <a:xfrm>
              <a:off x="6882872" y="10758678"/>
              <a:ext cx="2399870" cy="722226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865484">
                <a:buNone/>
                <a:defRPr/>
              </a:pPr>
              <a:r>
                <a:rPr lang="en-US" sz="1800" dirty="0">
                  <a:cs typeface="Segoe UI Semilight"/>
                </a:rPr>
                <a:t>Azure Storage</a:t>
              </a:r>
              <a:endParaRPr lang="en-US" sz="1800" dirty="0">
                <a:cs typeface="Arial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447687-C17D-D919-22E7-4583C471D6D9}"/>
              </a:ext>
            </a:extLst>
          </p:cNvPr>
          <p:cNvGrpSpPr/>
          <p:nvPr/>
        </p:nvGrpSpPr>
        <p:grpSpPr>
          <a:xfrm>
            <a:off x="5190124" y="1717885"/>
            <a:ext cx="1461506" cy="1644900"/>
            <a:chOff x="10514258" y="8622030"/>
            <a:chExt cx="3274451" cy="3554490"/>
          </a:xfrm>
        </p:grpSpPr>
        <p:pic>
          <p:nvPicPr>
            <p:cNvPr id="13" name="Graphic 19">
              <a:extLst>
                <a:ext uri="{FF2B5EF4-FFF2-40B4-BE49-F238E27FC236}">
                  <a16:creationId xmlns:a16="http://schemas.microsoft.com/office/drawing/2014/main" id="{DE5BEBC5-0873-762E-0A8E-FA84C89DE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78052" y="8622030"/>
              <a:ext cx="1909036" cy="1908810"/>
            </a:xfrm>
            <a:prstGeom prst="rect">
              <a:avLst/>
            </a:prstGeom>
          </p:spPr>
        </p:pic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580E84D5-422F-D30D-AB34-8625C6CF3322}"/>
                </a:ext>
              </a:extLst>
            </p:cNvPr>
            <p:cNvSpPr txBox="1">
              <a:spLocks/>
            </p:cNvSpPr>
            <p:nvPr/>
          </p:nvSpPr>
          <p:spPr>
            <a:xfrm>
              <a:off x="10514258" y="10737724"/>
              <a:ext cx="3274451" cy="1438796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65484">
                <a:defRPr/>
              </a:pPr>
              <a:r>
                <a:rPr lang="en-US" sz="1800" dirty="0">
                  <a:cs typeface="Segoe UI Semilight"/>
                </a:rPr>
                <a:t>Document</a:t>
              </a:r>
              <a:endParaRPr lang="en-US" sz="1800" dirty="0">
                <a:cs typeface="Arial"/>
              </a:endParaRPr>
            </a:p>
            <a:p>
              <a:pPr defTabSz="1865484">
                <a:defRPr/>
              </a:pPr>
              <a:r>
                <a:rPr lang="en-US" sz="1800" dirty="0">
                  <a:cs typeface="Segoe UI Semilight"/>
                </a:rPr>
                <a:t>Intelligence</a:t>
              </a:r>
              <a:endParaRPr lang="en-US" sz="1800" dirty="0">
                <a:cs typeface="Arial"/>
              </a:endParaRPr>
            </a:p>
          </p:txBody>
        </p:sp>
      </p:grp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090654F-4C3A-8A4D-D1BF-C212ABDAAE1F}"/>
              </a:ext>
            </a:extLst>
          </p:cNvPr>
          <p:cNvSpPr txBox="1">
            <a:spLocks/>
          </p:cNvSpPr>
          <p:nvPr/>
        </p:nvSpPr>
        <p:spPr>
          <a:xfrm>
            <a:off x="1412212" y="2550058"/>
            <a:ext cx="1740422" cy="13144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 dirty="0">
                <a:cs typeface="Segoe UI Semilight"/>
              </a:rPr>
              <a:t>Integrated vectorization</a:t>
            </a:r>
          </a:p>
          <a:p>
            <a:pPr marL="0" indent="0" algn="ctr" defTabSz="1865484">
              <a:buNone/>
              <a:defRPr/>
            </a:pPr>
            <a:r>
              <a:rPr lang="en-US" sz="2000" dirty="0">
                <a:cs typeface="Segoe UI Semilight"/>
              </a:rPr>
              <a:t>or</a:t>
            </a:r>
          </a:p>
          <a:p>
            <a:pPr marL="0" indent="0" algn="ctr" defTabSz="1865484">
              <a:buNone/>
              <a:defRPr/>
            </a:pPr>
            <a:r>
              <a:rPr lang="en-US" sz="2000" dirty="0">
                <a:cs typeface="Segoe UI Semilight"/>
              </a:rPr>
              <a:t>Local script</a:t>
            </a:r>
            <a:endParaRPr lang="en-US" sz="2000" dirty="0">
              <a:cs typeface="Arial"/>
            </a:endParaRPr>
          </a:p>
        </p:txBody>
      </p:sp>
      <p:pic>
        <p:nvPicPr>
          <p:cNvPr id="16" name="Graphic 24">
            <a:extLst>
              <a:ext uri="{FF2B5EF4-FFF2-40B4-BE49-F238E27FC236}">
                <a16:creationId xmlns:a16="http://schemas.microsoft.com/office/drawing/2014/main" id="{5C6ABB60-923A-717F-9747-3D677F5510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47539" y="1653953"/>
            <a:ext cx="904646" cy="947266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0865E70-B8E2-95A4-CEC9-FCE2935ED7E0}"/>
              </a:ext>
            </a:extLst>
          </p:cNvPr>
          <p:cNvSpPr txBox="1">
            <a:spLocks/>
          </p:cNvSpPr>
          <p:nvPr/>
        </p:nvSpPr>
        <p:spPr>
          <a:xfrm>
            <a:off x="8087888" y="2693202"/>
            <a:ext cx="964298" cy="70675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1800" dirty="0">
                <a:cs typeface="Segoe UI Semilight"/>
              </a:rPr>
              <a:t>Azure OpenAI</a:t>
            </a:r>
            <a:endParaRPr lang="en-US" sz="1800" dirty="0">
              <a:cs typeface="Arial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55EC1E-C263-122F-6E70-03D4F688331E}"/>
              </a:ext>
            </a:extLst>
          </p:cNvPr>
          <p:cNvGrpSpPr/>
          <p:nvPr/>
        </p:nvGrpSpPr>
        <p:grpSpPr>
          <a:xfrm>
            <a:off x="9590467" y="1554072"/>
            <a:ext cx="1185421" cy="1783275"/>
            <a:chOff x="17833125" y="8247189"/>
            <a:chExt cx="2655893" cy="3853506"/>
          </a:xfrm>
        </p:grpSpPr>
        <p:pic>
          <p:nvPicPr>
            <p:cNvPr id="19" name="Graphic 27">
              <a:extLst>
                <a:ext uri="{FF2B5EF4-FFF2-40B4-BE49-F238E27FC236}">
                  <a16:creationId xmlns:a16="http://schemas.microsoft.com/office/drawing/2014/main" id="{26DAD228-70C8-C7AB-07DC-4E691C236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833125" y="8247189"/>
              <a:ext cx="2655892" cy="2655571"/>
            </a:xfrm>
            <a:prstGeom prst="rect">
              <a:avLst/>
            </a:prstGeom>
          </p:spPr>
        </p:pic>
        <p:sp>
          <p:nvSpPr>
            <p:cNvPr id="20" name="Text Placeholder 5">
              <a:extLst>
                <a:ext uri="{FF2B5EF4-FFF2-40B4-BE49-F238E27FC236}">
                  <a16:creationId xmlns:a16="http://schemas.microsoft.com/office/drawing/2014/main" id="{04B1DFE8-4CCF-B7FE-C2BE-DD1BC885B6C2}"/>
                </a:ext>
              </a:extLst>
            </p:cNvPr>
            <p:cNvSpPr txBox="1">
              <a:spLocks/>
            </p:cNvSpPr>
            <p:nvPr/>
          </p:nvSpPr>
          <p:spPr>
            <a:xfrm>
              <a:off x="17882727" y="10701528"/>
              <a:ext cx="2606291" cy="1399167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1800" dirty="0">
                  <a:cs typeface="Segoe UI Semilight"/>
                </a:rPr>
                <a:t>Azure</a:t>
              </a:r>
              <a:endParaRPr lang="en-US" sz="1800" dirty="0">
                <a:cs typeface="Arial"/>
              </a:endParaRPr>
            </a:p>
            <a:p>
              <a:pPr algn="ctr" defTabSz="1865484">
                <a:defRPr/>
              </a:pPr>
              <a:r>
                <a:rPr lang="en-US" sz="1800" dirty="0">
                  <a:cs typeface="Segoe UI Semilight"/>
                </a:rPr>
                <a:t>AI Search</a:t>
              </a:r>
              <a:endParaRPr lang="en-US" sz="1800" dirty="0">
                <a:cs typeface="Arial"/>
              </a:endParaRPr>
            </a:p>
          </p:txBody>
        </p:sp>
      </p:grpSp>
      <p:sp>
        <p:nvSpPr>
          <p:cNvPr id="21" name="Arrow: Right 14">
            <a:extLst>
              <a:ext uri="{FF2B5EF4-FFF2-40B4-BE49-F238E27FC236}">
                <a16:creationId xmlns:a16="http://schemas.microsoft.com/office/drawing/2014/main" id="{50785381-9ED1-CB0D-4AF1-706904FA5CED}"/>
              </a:ext>
            </a:extLst>
          </p:cNvPr>
          <p:cNvSpPr/>
          <p:nvPr/>
        </p:nvSpPr>
        <p:spPr bwMode="auto">
          <a:xfrm flipV="1">
            <a:off x="3496494" y="3322974"/>
            <a:ext cx="7629238" cy="151814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16907EFC-7203-1D92-EB0A-BFFB2519DC7E}"/>
              </a:ext>
            </a:extLst>
          </p:cNvPr>
          <p:cNvSpPr txBox="1">
            <a:spLocks/>
          </p:cNvSpPr>
          <p:nvPr/>
        </p:nvSpPr>
        <p:spPr>
          <a:xfrm>
            <a:off x="3496494" y="3500635"/>
            <a:ext cx="1451422" cy="81615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65484">
              <a:buNone/>
              <a:defRPr/>
            </a:pPr>
            <a:r>
              <a:rPr lang="en-US" sz="1800" dirty="0">
                <a:latin typeface="Segoe UI"/>
                <a:cs typeface="Segoe UI Semilight"/>
              </a:rPr>
              <a:t>Uploads PDF pages</a:t>
            </a:r>
            <a:endParaRPr lang="en-US" sz="1800" dirty="0">
              <a:latin typeface="Segoe UI"/>
            </a:endParaRP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AFEE8E9A-3C8C-EE37-5044-E46485E97A73}"/>
              </a:ext>
            </a:extLst>
          </p:cNvPr>
          <p:cNvSpPr txBox="1">
            <a:spLocks/>
          </p:cNvSpPr>
          <p:nvPr/>
        </p:nvSpPr>
        <p:spPr>
          <a:xfrm>
            <a:off x="8087887" y="3484401"/>
            <a:ext cx="1651939" cy="777760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65484">
              <a:buNone/>
              <a:defRPr/>
            </a:pPr>
            <a:r>
              <a:rPr lang="en-US" sz="1800" dirty="0">
                <a:latin typeface="Segoe UI"/>
                <a:cs typeface="Segoe UI Semilight"/>
              </a:rPr>
              <a:t>Computes embeddings</a:t>
            </a:r>
            <a:endParaRPr lang="en-US" sz="1800" dirty="0"/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69BFF9AC-1227-DD3B-20DA-DE9D074A1379}"/>
              </a:ext>
            </a:extLst>
          </p:cNvPr>
          <p:cNvSpPr txBox="1">
            <a:spLocks/>
          </p:cNvSpPr>
          <p:nvPr/>
        </p:nvSpPr>
        <p:spPr>
          <a:xfrm>
            <a:off x="9768866" y="3500635"/>
            <a:ext cx="1486134" cy="695058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65484">
              <a:buNone/>
              <a:defRPr/>
            </a:pPr>
            <a:r>
              <a:rPr lang="en-US" sz="1800" dirty="0">
                <a:latin typeface="Segoe UI"/>
                <a:cs typeface="Segoe UI Semilight"/>
              </a:rPr>
              <a:t>Stores in index</a:t>
            </a:r>
            <a:endParaRPr lang="en-US" sz="1800" dirty="0">
              <a:latin typeface="Segoe UI"/>
              <a:cs typeface="Segoe UI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CC36923-ED41-EE0F-1452-1D2AC3B326C5}"/>
              </a:ext>
            </a:extLst>
          </p:cNvPr>
          <p:cNvSpPr txBox="1">
            <a:spLocks/>
          </p:cNvSpPr>
          <p:nvPr/>
        </p:nvSpPr>
        <p:spPr>
          <a:xfrm>
            <a:off x="5125881" y="3500635"/>
            <a:ext cx="1775264" cy="71676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65484">
              <a:buNone/>
              <a:defRPr/>
            </a:pPr>
            <a:r>
              <a:rPr lang="en-US" sz="1800" dirty="0">
                <a:latin typeface="Segoe UI"/>
                <a:cs typeface="Segoe UI Semilight"/>
              </a:rPr>
              <a:t>Extracts data from PDFs</a:t>
            </a:r>
            <a:endParaRPr lang="en-US" sz="1800" dirty="0">
              <a:latin typeface="Segoe UI"/>
              <a:cs typeface="Segoe UI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A82DACF-570B-00A8-B0BC-3ECB43D5C60E}"/>
              </a:ext>
            </a:extLst>
          </p:cNvPr>
          <p:cNvSpPr txBox="1">
            <a:spLocks/>
          </p:cNvSpPr>
          <p:nvPr/>
        </p:nvSpPr>
        <p:spPr>
          <a:xfrm rot="16200000">
            <a:off x="-53228" y="2579887"/>
            <a:ext cx="2176024" cy="39316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 dirty="0">
                <a:latin typeface="+mj-lt"/>
                <a:cs typeface="Segoe UI Semilight"/>
              </a:rPr>
              <a:t>DATA INGESTION</a:t>
            </a:r>
            <a:endParaRPr lang="en-US" sz="2000" dirty="0">
              <a:cs typeface="Arial"/>
            </a:endParaRP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6F39AC2C-4F8F-3280-34D2-739D054007DC}"/>
              </a:ext>
            </a:extLst>
          </p:cNvPr>
          <p:cNvSpPr txBox="1">
            <a:spLocks/>
          </p:cNvSpPr>
          <p:nvPr/>
        </p:nvSpPr>
        <p:spPr>
          <a:xfrm>
            <a:off x="6679699" y="3508265"/>
            <a:ext cx="1372007" cy="71676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65484">
              <a:buNone/>
              <a:defRPr/>
            </a:pPr>
            <a:r>
              <a:rPr lang="en-US" sz="1800" dirty="0">
                <a:latin typeface="Segoe UI"/>
                <a:cs typeface="Segoe UI Semilight"/>
              </a:rPr>
              <a:t>Splits data</a:t>
            </a:r>
          </a:p>
          <a:p>
            <a:pPr marL="0" indent="0" defTabSz="1865484">
              <a:buNone/>
              <a:defRPr/>
            </a:pPr>
            <a:r>
              <a:rPr lang="en-US" sz="1800" dirty="0">
                <a:latin typeface="Segoe UI"/>
                <a:cs typeface="Segoe UI Semilight"/>
              </a:rPr>
              <a:t>into chunks</a:t>
            </a:r>
            <a:endParaRPr lang="en-US" sz="1800" dirty="0">
              <a:latin typeface="Segoe UI"/>
              <a:cs typeface="Segoe UI"/>
            </a:endParaRPr>
          </a:p>
        </p:txBody>
      </p:sp>
      <p:pic>
        <p:nvPicPr>
          <p:cNvPr id="28" name="Picture 2" descr="Python Software Foundation">
            <a:extLst>
              <a:ext uri="{FF2B5EF4-FFF2-40B4-BE49-F238E27FC236}">
                <a16:creationId xmlns:a16="http://schemas.microsoft.com/office/drawing/2014/main" id="{4FDBA99C-0F24-4BF5-4264-CA22F6BFC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38" b="14583"/>
          <a:stretch/>
        </p:blipFill>
        <p:spPr bwMode="auto">
          <a:xfrm>
            <a:off x="6665526" y="1522864"/>
            <a:ext cx="1142192" cy="113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878ABCDC-5CC5-A14F-4426-72068529CF34}"/>
              </a:ext>
            </a:extLst>
          </p:cNvPr>
          <p:cNvSpPr txBox="1">
            <a:spLocks/>
          </p:cNvSpPr>
          <p:nvPr/>
        </p:nvSpPr>
        <p:spPr>
          <a:xfrm>
            <a:off x="6767812" y="2735079"/>
            <a:ext cx="1069935" cy="46924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1800" dirty="0">
                <a:cs typeface="Segoe UI Semilight"/>
              </a:rPr>
              <a:t>Python</a:t>
            </a:r>
            <a:endParaRPr lang="en-US" sz="1800" dirty="0">
              <a:cs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EF28FF-888D-A165-B699-784623111C7D}"/>
              </a:ext>
            </a:extLst>
          </p:cNvPr>
          <p:cNvSpPr/>
          <p:nvPr/>
        </p:nvSpPr>
        <p:spPr bwMode="auto">
          <a:xfrm>
            <a:off x="1333295" y="4381718"/>
            <a:ext cx="9867631" cy="1991600"/>
          </a:xfrm>
          <a:prstGeom prst="rect">
            <a:avLst/>
          </a:prstGeom>
          <a:noFill/>
          <a:ln w="28575">
            <a:solidFill>
              <a:srgbClr val="2454C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DD75A0-6B66-C6D3-140D-2155A51819AA}"/>
              </a:ext>
            </a:extLst>
          </p:cNvPr>
          <p:cNvGrpSpPr/>
          <p:nvPr/>
        </p:nvGrpSpPr>
        <p:grpSpPr>
          <a:xfrm>
            <a:off x="6435221" y="4619871"/>
            <a:ext cx="964298" cy="1873004"/>
            <a:chOff x="13279475" y="3350399"/>
            <a:chExt cx="2160476" cy="4047403"/>
          </a:xfrm>
        </p:grpSpPr>
        <p:pic>
          <p:nvPicPr>
            <p:cNvPr id="32" name="Graphic 7">
              <a:extLst>
                <a:ext uri="{FF2B5EF4-FFF2-40B4-BE49-F238E27FC236}">
                  <a16:creationId xmlns:a16="http://schemas.microsoft.com/office/drawing/2014/main" id="{C1C66E88-8C94-04EB-9382-7CE9BB156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413123" y="3350399"/>
              <a:ext cx="2026827" cy="2046962"/>
            </a:xfrm>
            <a:prstGeom prst="rect">
              <a:avLst/>
            </a:prstGeom>
          </p:spPr>
        </p:pic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7CF5EA1C-CE15-A3BC-F139-24D65BAD6907}"/>
                </a:ext>
              </a:extLst>
            </p:cNvPr>
            <p:cNvSpPr txBox="1">
              <a:spLocks/>
            </p:cNvSpPr>
            <p:nvPr/>
          </p:nvSpPr>
          <p:spPr>
            <a:xfrm>
              <a:off x="13279475" y="5596128"/>
              <a:ext cx="2160476" cy="1801674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1800" dirty="0">
                  <a:cs typeface="Segoe UI Semilight"/>
                </a:rPr>
                <a:t>Azure OpenAI</a:t>
              </a:r>
              <a:endParaRPr lang="en-US" sz="1800" dirty="0">
                <a:cs typeface="Arial"/>
              </a:endParaRPr>
            </a:p>
          </p:txBody>
        </p:sp>
      </p:grp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5C161636-D077-A7A1-9437-A2FA3544ABBE}"/>
              </a:ext>
            </a:extLst>
          </p:cNvPr>
          <p:cNvSpPr txBox="1">
            <a:spLocks/>
          </p:cNvSpPr>
          <p:nvPr/>
        </p:nvSpPr>
        <p:spPr>
          <a:xfrm>
            <a:off x="1544395" y="4675567"/>
            <a:ext cx="1554165" cy="145894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 dirty="0">
                <a:cs typeface="Segoe UI Semilight"/>
              </a:rPr>
              <a:t>Azure</a:t>
            </a:r>
          </a:p>
          <a:p>
            <a:pPr algn="ctr" defTabSz="1865484">
              <a:defRPr/>
            </a:pPr>
            <a:r>
              <a:rPr lang="en-US" sz="2000" dirty="0">
                <a:cs typeface="Segoe UI Semilight"/>
              </a:rPr>
              <a:t>App Service</a:t>
            </a:r>
          </a:p>
          <a:p>
            <a:pPr algn="ctr" defTabSz="1865484">
              <a:defRPr/>
            </a:pPr>
            <a:r>
              <a:rPr lang="en-US" sz="2000" dirty="0">
                <a:cs typeface="Segoe UI Semilight"/>
              </a:rPr>
              <a:t>or</a:t>
            </a:r>
          </a:p>
          <a:p>
            <a:pPr algn="ctr" defTabSz="1865484">
              <a:defRPr/>
            </a:pPr>
            <a:r>
              <a:rPr lang="en-US" sz="2000" dirty="0">
                <a:cs typeface="Segoe UI Semilight"/>
              </a:rPr>
              <a:t>Local server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352E9B0-3E18-5412-432D-77E512D4DB84}"/>
              </a:ext>
            </a:extLst>
          </p:cNvPr>
          <p:cNvGrpSpPr/>
          <p:nvPr/>
        </p:nvGrpSpPr>
        <p:grpSpPr>
          <a:xfrm>
            <a:off x="4342725" y="4578452"/>
            <a:ext cx="1097414" cy="1763242"/>
            <a:chOff x="17227279" y="3221354"/>
            <a:chExt cx="2458717" cy="3810217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00F33AF-CE60-B6FB-8670-896121F9C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227279" y="3221354"/>
              <a:ext cx="2457747" cy="2457450"/>
            </a:xfrm>
            <a:prstGeom prst="rect">
              <a:avLst/>
            </a:prstGeom>
          </p:spPr>
        </p:pic>
        <p:sp>
          <p:nvSpPr>
            <p:cNvPr id="37" name="Text Placeholder 5">
              <a:extLst>
                <a:ext uri="{FF2B5EF4-FFF2-40B4-BE49-F238E27FC236}">
                  <a16:creationId xmlns:a16="http://schemas.microsoft.com/office/drawing/2014/main" id="{9F155700-D940-9A25-EE5C-C9C70E511434}"/>
                </a:ext>
              </a:extLst>
            </p:cNvPr>
            <p:cNvSpPr txBox="1">
              <a:spLocks/>
            </p:cNvSpPr>
            <p:nvPr/>
          </p:nvSpPr>
          <p:spPr>
            <a:xfrm>
              <a:off x="17286127" y="5580888"/>
              <a:ext cx="2399869" cy="145068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1800" dirty="0">
                  <a:cs typeface="Segoe UI Semilight"/>
                </a:rPr>
                <a:t>Azure Storage</a:t>
              </a:r>
              <a:endParaRPr lang="en-US" sz="1800" dirty="0"/>
            </a:p>
          </p:txBody>
        </p:sp>
      </p:grp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8C7281E8-003C-110E-E10C-01B6FF76D22E}"/>
              </a:ext>
            </a:extLst>
          </p:cNvPr>
          <p:cNvSpPr txBox="1">
            <a:spLocks/>
          </p:cNvSpPr>
          <p:nvPr/>
        </p:nvSpPr>
        <p:spPr>
          <a:xfrm rot="16200000">
            <a:off x="164573" y="5231824"/>
            <a:ext cx="1740422" cy="39316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 dirty="0">
                <a:latin typeface="+mj-lt"/>
                <a:cs typeface="Segoe UI Semilight"/>
              </a:rPr>
              <a:t>CHAT APP</a:t>
            </a:r>
            <a:endParaRPr lang="en-US" sz="2000" dirty="0">
              <a:cs typeface="Arial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6DA443-BC94-963A-8BC2-C089F49D80B8}"/>
              </a:ext>
            </a:extLst>
          </p:cNvPr>
          <p:cNvGrpSpPr/>
          <p:nvPr/>
        </p:nvGrpSpPr>
        <p:grpSpPr>
          <a:xfrm>
            <a:off x="8394601" y="4482011"/>
            <a:ext cx="1481750" cy="1916902"/>
            <a:chOff x="8479546" y="3038475"/>
            <a:chExt cx="3319807" cy="4142263"/>
          </a:xfrm>
        </p:grpSpPr>
        <p:pic>
          <p:nvPicPr>
            <p:cNvPr id="40" name="Graphic 4">
              <a:extLst>
                <a:ext uri="{FF2B5EF4-FFF2-40B4-BE49-F238E27FC236}">
                  <a16:creationId xmlns:a16="http://schemas.microsoft.com/office/drawing/2014/main" id="{188427DE-5D37-96D4-949A-38073E258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30838" y="3038475"/>
              <a:ext cx="2655893" cy="2655570"/>
            </a:xfrm>
            <a:prstGeom prst="rect">
              <a:avLst/>
            </a:prstGeom>
          </p:spPr>
        </p:pic>
        <p:sp>
          <p:nvSpPr>
            <p:cNvPr id="41" name="Text Placeholder 5">
              <a:extLst>
                <a:ext uri="{FF2B5EF4-FFF2-40B4-BE49-F238E27FC236}">
                  <a16:creationId xmlns:a16="http://schemas.microsoft.com/office/drawing/2014/main" id="{97A5717D-D832-7637-FCD6-2EDA9FF1C8B0}"/>
                </a:ext>
              </a:extLst>
            </p:cNvPr>
            <p:cNvSpPr txBox="1">
              <a:spLocks/>
            </p:cNvSpPr>
            <p:nvPr/>
          </p:nvSpPr>
          <p:spPr>
            <a:xfrm>
              <a:off x="8479546" y="5580891"/>
              <a:ext cx="3319807" cy="1599847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1800" dirty="0">
                  <a:latin typeface="+mj-lt"/>
                  <a:cs typeface="Segoe UI Semilight"/>
                </a:rPr>
                <a:t>Azure</a:t>
              </a:r>
              <a:endParaRPr lang="en-US" sz="2400" dirty="0">
                <a:latin typeface="+mj-lt"/>
                <a:cs typeface="Arial"/>
              </a:endParaRPr>
            </a:p>
            <a:p>
              <a:pPr marL="0" indent="0" algn="ctr" defTabSz="1865484">
                <a:buNone/>
                <a:defRPr/>
              </a:pPr>
              <a:r>
                <a:rPr lang="en-US" sz="1800" dirty="0">
                  <a:latin typeface="+mj-lt"/>
                  <a:cs typeface="Segoe UI Semilight"/>
                </a:rPr>
                <a:t>AI Search</a:t>
              </a:r>
              <a:endParaRPr lang="en-US" sz="2400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6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369A37-E399-2EC7-B531-1AC5133EB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223C10-290A-05E8-87AC-4BC7A6A5D211}"/>
              </a:ext>
            </a:extLst>
          </p:cNvPr>
          <p:cNvSpPr txBox="1"/>
          <p:nvPr/>
        </p:nvSpPr>
        <p:spPr>
          <a:xfrm>
            <a:off x="548561" y="953036"/>
            <a:ext cx="105290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2454C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</a:t>
            </a:r>
          </a:p>
          <a:p>
            <a:r>
              <a:rPr lang="en-US" sz="6000" b="1" dirty="0">
                <a:solidFill>
                  <a:srgbClr val="2454C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858907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7C9F1-8673-3A2D-992E-5AAD3D1A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CC70-2B45-AC82-0F7E-206F96FE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Deploying with </a:t>
            </a:r>
            <a:r>
              <a:rPr lang="en-US" dirty="0" err="1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azd</a:t>
            </a:r>
            <a:endParaRPr lang="en-US" dirty="0">
              <a:solidFill>
                <a:srgbClr val="2454C3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7DE15AB-8EA0-8ADC-4972-4248BAC265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082"/>
          <a:stretch/>
        </p:blipFill>
        <p:spPr>
          <a:xfrm>
            <a:off x="2003727" y="2787179"/>
            <a:ext cx="6623761" cy="3259544"/>
          </a:xfrm>
          <a:prstGeom prst="rect">
            <a:avLst/>
          </a:prstGeom>
          <a:solidFill>
            <a:schemeClr val="tx1"/>
          </a:solidFill>
          <a:ln cap="rnd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623761"/>
                      <a:gd name="connsiteY0" fmla="*/ 0 h 3259544"/>
                      <a:gd name="connsiteX1" fmla="*/ 463663 w 6623761"/>
                      <a:gd name="connsiteY1" fmla="*/ 0 h 3259544"/>
                      <a:gd name="connsiteX2" fmla="*/ 1192277 w 6623761"/>
                      <a:gd name="connsiteY2" fmla="*/ 0 h 3259544"/>
                      <a:gd name="connsiteX3" fmla="*/ 1788415 w 6623761"/>
                      <a:gd name="connsiteY3" fmla="*/ 0 h 3259544"/>
                      <a:gd name="connsiteX4" fmla="*/ 2450792 w 6623761"/>
                      <a:gd name="connsiteY4" fmla="*/ 0 h 3259544"/>
                      <a:gd name="connsiteX5" fmla="*/ 3245643 w 6623761"/>
                      <a:gd name="connsiteY5" fmla="*/ 0 h 3259544"/>
                      <a:gd name="connsiteX6" fmla="*/ 3775544 w 6623761"/>
                      <a:gd name="connsiteY6" fmla="*/ 0 h 3259544"/>
                      <a:gd name="connsiteX7" fmla="*/ 4504157 w 6623761"/>
                      <a:gd name="connsiteY7" fmla="*/ 0 h 3259544"/>
                      <a:gd name="connsiteX8" fmla="*/ 5034058 w 6623761"/>
                      <a:gd name="connsiteY8" fmla="*/ 0 h 3259544"/>
                      <a:gd name="connsiteX9" fmla="*/ 5696434 w 6623761"/>
                      <a:gd name="connsiteY9" fmla="*/ 0 h 3259544"/>
                      <a:gd name="connsiteX10" fmla="*/ 6623761 w 6623761"/>
                      <a:gd name="connsiteY10" fmla="*/ 0 h 3259544"/>
                      <a:gd name="connsiteX11" fmla="*/ 6623761 w 6623761"/>
                      <a:gd name="connsiteY11" fmla="*/ 554122 h 3259544"/>
                      <a:gd name="connsiteX12" fmla="*/ 6623761 w 6623761"/>
                      <a:gd name="connsiteY12" fmla="*/ 1271222 h 3259544"/>
                      <a:gd name="connsiteX13" fmla="*/ 6623761 w 6623761"/>
                      <a:gd name="connsiteY13" fmla="*/ 1923131 h 3259544"/>
                      <a:gd name="connsiteX14" fmla="*/ 6623761 w 6623761"/>
                      <a:gd name="connsiteY14" fmla="*/ 2640231 h 3259544"/>
                      <a:gd name="connsiteX15" fmla="*/ 6623761 w 6623761"/>
                      <a:gd name="connsiteY15" fmla="*/ 3259544 h 3259544"/>
                      <a:gd name="connsiteX16" fmla="*/ 6027623 w 6623761"/>
                      <a:gd name="connsiteY16" fmla="*/ 3259544 h 3259544"/>
                      <a:gd name="connsiteX17" fmla="*/ 5431484 w 6623761"/>
                      <a:gd name="connsiteY17" fmla="*/ 3259544 h 3259544"/>
                      <a:gd name="connsiteX18" fmla="*/ 4702870 w 6623761"/>
                      <a:gd name="connsiteY18" fmla="*/ 3259544 h 3259544"/>
                      <a:gd name="connsiteX19" fmla="*/ 4040494 w 6623761"/>
                      <a:gd name="connsiteY19" fmla="*/ 3259544 h 3259544"/>
                      <a:gd name="connsiteX20" fmla="*/ 3245643 w 6623761"/>
                      <a:gd name="connsiteY20" fmla="*/ 3259544 h 3259544"/>
                      <a:gd name="connsiteX21" fmla="*/ 2450792 w 6623761"/>
                      <a:gd name="connsiteY21" fmla="*/ 3259544 h 3259544"/>
                      <a:gd name="connsiteX22" fmla="*/ 1722178 w 6623761"/>
                      <a:gd name="connsiteY22" fmla="*/ 3259544 h 3259544"/>
                      <a:gd name="connsiteX23" fmla="*/ 993564 w 6623761"/>
                      <a:gd name="connsiteY23" fmla="*/ 3259544 h 3259544"/>
                      <a:gd name="connsiteX24" fmla="*/ 0 w 6623761"/>
                      <a:gd name="connsiteY24" fmla="*/ 3259544 h 3259544"/>
                      <a:gd name="connsiteX25" fmla="*/ 0 w 6623761"/>
                      <a:gd name="connsiteY25" fmla="*/ 2672826 h 3259544"/>
                      <a:gd name="connsiteX26" fmla="*/ 0 w 6623761"/>
                      <a:gd name="connsiteY26" fmla="*/ 2020917 h 3259544"/>
                      <a:gd name="connsiteX27" fmla="*/ 0 w 6623761"/>
                      <a:gd name="connsiteY27" fmla="*/ 1369008 h 3259544"/>
                      <a:gd name="connsiteX28" fmla="*/ 0 w 6623761"/>
                      <a:gd name="connsiteY28" fmla="*/ 814886 h 3259544"/>
                      <a:gd name="connsiteX29" fmla="*/ 0 w 6623761"/>
                      <a:gd name="connsiteY29" fmla="*/ 0 h 3259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623761" h="3259544" fill="none" extrusionOk="0">
                        <a:moveTo>
                          <a:pt x="0" y="0"/>
                        </a:moveTo>
                        <a:cubicBezTo>
                          <a:pt x="167188" y="-10982"/>
                          <a:pt x="271164" y="-15889"/>
                          <a:pt x="463663" y="0"/>
                        </a:cubicBezTo>
                        <a:cubicBezTo>
                          <a:pt x="656162" y="15889"/>
                          <a:pt x="831688" y="36273"/>
                          <a:pt x="1192277" y="0"/>
                        </a:cubicBezTo>
                        <a:cubicBezTo>
                          <a:pt x="1552866" y="-36273"/>
                          <a:pt x="1602942" y="5097"/>
                          <a:pt x="1788415" y="0"/>
                        </a:cubicBezTo>
                        <a:cubicBezTo>
                          <a:pt x="1973888" y="-5097"/>
                          <a:pt x="2253117" y="-20232"/>
                          <a:pt x="2450792" y="0"/>
                        </a:cubicBezTo>
                        <a:cubicBezTo>
                          <a:pt x="2648467" y="20232"/>
                          <a:pt x="2981360" y="-7907"/>
                          <a:pt x="3245643" y="0"/>
                        </a:cubicBezTo>
                        <a:cubicBezTo>
                          <a:pt x="3509926" y="7907"/>
                          <a:pt x="3604865" y="2557"/>
                          <a:pt x="3775544" y="0"/>
                        </a:cubicBezTo>
                        <a:cubicBezTo>
                          <a:pt x="3946223" y="-2557"/>
                          <a:pt x="4199098" y="-10415"/>
                          <a:pt x="4504157" y="0"/>
                        </a:cubicBezTo>
                        <a:cubicBezTo>
                          <a:pt x="4809216" y="10415"/>
                          <a:pt x="4821566" y="2015"/>
                          <a:pt x="5034058" y="0"/>
                        </a:cubicBezTo>
                        <a:cubicBezTo>
                          <a:pt x="5246550" y="-2015"/>
                          <a:pt x="5477906" y="-26704"/>
                          <a:pt x="5696434" y="0"/>
                        </a:cubicBezTo>
                        <a:cubicBezTo>
                          <a:pt x="5914962" y="26704"/>
                          <a:pt x="6262630" y="-9563"/>
                          <a:pt x="6623761" y="0"/>
                        </a:cubicBezTo>
                        <a:cubicBezTo>
                          <a:pt x="6597922" y="219442"/>
                          <a:pt x="6612407" y="409967"/>
                          <a:pt x="6623761" y="554122"/>
                        </a:cubicBezTo>
                        <a:cubicBezTo>
                          <a:pt x="6635115" y="698277"/>
                          <a:pt x="6626535" y="1001931"/>
                          <a:pt x="6623761" y="1271222"/>
                        </a:cubicBezTo>
                        <a:cubicBezTo>
                          <a:pt x="6620987" y="1540513"/>
                          <a:pt x="6628434" y="1679381"/>
                          <a:pt x="6623761" y="1923131"/>
                        </a:cubicBezTo>
                        <a:cubicBezTo>
                          <a:pt x="6619088" y="2166881"/>
                          <a:pt x="6599423" y="2315160"/>
                          <a:pt x="6623761" y="2640231"/>
                        </a:cubicBezTo>
                        <a:cubicBezTo>
                          <a:pt x="6648099" y="2965302"/>
                          <a:pt x="6625635" y="3006680"/>
                          <a:pt x="6623761" y="3259544"/>
                        </a:cubicBezTo>
                        <a:cubicBezTo>
                          <a:pt x="6431357" y="3245247"/>
                          <a:pt x="6311639" y="3288490"/>
                          <a:pt x="6027623" y="3259544"/>
                        </a:cubicBezTo>
                        <a:cubicBezTo>
                          <a:pt x="5743607" y="3230598"/>
                          <a:pt x="5705181" y="3272754"/>
                          <a:pt x="5431484" y="3259544"/>
                        </a:cubicBezTo>
                        <a:cubicBezTo>
                          <a:pt x="5157787" y="3246334"/>
                          <a:pt x="4888482" y="3288829"/>
                          <a:pt x="4702870" y="3259544"/>
                        </a:cubicBezTo>
                        <a:cubicBezTo>
                          <a:pt x="4517258" y="3230259"/>
                          <a:pt x="4191033" y="3255534"/>
                          <a:pt x="4040494" y="3259544"/>
                        </a:cubicBezTo>
                        <a:cubicBezTo>
                          <a:pt x="3889955" y="3263554"/>
                          <a:pt x="3482755" y="3239130"/>
                          <a:pt x="3245643" y="3259544"/>
                        </a:cubicBezTo>
                        <a:cubicBezTo>
                          <a:pt x="3008531" y="3279958"/>
                          <a:pt x="2778524" y="3288054"/>
                          <a:pt x="2450792" y="3259544"/>
                        </a:cubicBezTo>
                        <a:cubicBezTo>
                          <a:pt x="2123060" y="3231034"/>
                          <a:pt x="1974089" y="3273290"/>
                          <a:pt x="1722178" y="3259544"/>
                        </a:cubicBezTo>
                        <a:cubicBezTo>
                          <a:pt x="1470267" y="3245798"/>
                          <a:pt x="1256469" y="3274806"/>
                          <a:pt x="993564" y="3259544"/>
                        </a:cubicBezTo>
                        <a:cubicBezTo>
                          <a:pt x="730659" y="3244282"/>
                          <a:pt x="349384" y="3272024"/>
                          <a:pt x="0" y="3259544"/>
                        </a:cubicBezTo>
                        <a:cubicBezTo>
                          <a:pt x="14129" y="3081091"/>
                          <a:pt x="-3041" y="2931918"/>
                          <a:pt x="0" y="2672826"/>
                        </a:cubicBezTo>
                        <a:cubicBezTo>
                          <a:pt x="3041" y="2413734"/>
                          <a:pt x="20117" y="2190070"/>
                          <a:pt x="0" y="2020917"/>
                        </a:cubicBezTo>
                        <a:cubicBezTo>
                          <a:pt x="-20117" y="1851764"/>
                          <a:pt x="-13656" y="1542931"/>
                          <a:pt x="0" y="1369008"/>
                        </a:cubicBezTo>
                        <a:cubicBezTo>
                          <a:pt x="13656" y="1195085"/>
                          <a:pt x="-18600" y="1067090"/>
                          <a:pt x="0" y="814886"/>
                        </a:cubicBezTo>
                        <a:cubicBezTo>
                          <a:pt x="18600" y="562682"/>
                          <a:pt x="-9253" y="341439"/>
                          <a:pt x="0" y="0"/>
                        </a:cubicBezTo>
                        <a:close/>
                      </a:path>
                      <a:path w="6623761" h="3259544" stroke="0" extrusionOk="0">
                        <a:moveTo>
                          <a:pt x="0" y="0"/>
                        </a:moveTo>
                        <a:cubicBezTo>
                          <a:pt x="263290" y="-157"/>
                          <a:pt x="299203" y="20357"/>
                          <a:pt x="596138" y="0"/>
                        </a:cubicBezTo>
                        <a:cubicBezTo>
                          <a:pt x="893073" y="-20357"/>
                          <a:pt x="856811" y="-18621"/>
                          <a:pt x="1059802" y="0"/>
                        </a:cubicBezTo>
                        <a:cubicBezTo>
                          <a:pt x="1262793" y="18621"/>
                          <a:pt x="1521638" y="32572"/>
                          <a:pt x="1854653" y="0"/>
                        </a:cubicBezTo>
                        <a:cubicBezTo>
                          <a:pt x="2187668" y="-32572"/>
                          <a:pt x="2265371" y="-10882"/>
                          <a:pt x="2450792" y="0"/>
                        </a:cubicBezTo>
                        <a:cubicBezTo>
                          <a:pt x="2636213" y="10882"/>
                          <a:pt x="2757435" y="-3907"/>
                          <a:pt x="3046930" y="0"/>
                        </a:cubicBezTo>
                        <a:cubicBezTo>
                          <a:pt x="3336425" y="3907"/>
                          <a:pt x="3557174" y="-270"/>
                          <a:pt x="3841781" y="0"/>
                        </a:cubicBezTo>
                        <a:cubicBezTo>
                          <a:pt x="4126388" y="270"/>
                          <a:pt x="4113006" y="-25433"/>
                          <a:pt x="4371682" y="0"/>
                        </a:cubicBezTo>
                        <a:cubicBezTo>
                          <a:pt x="4630358" y="25433"/>
                          <a:pt x="4849529" y="39415"/>
                          <a:pt x="5166534" y="0"/>
                        </a:cubicBezTo>
                        <a:cubicBezTo>
                          <a:pt x="5483539" y="-39415"/>
                          <a:pt x="5784554" y="-28195"/>
                          <a:pt x="5961385" y="0"/>
                        </a:cubicBezTo>
                        <a:cubicBezTo>
                          <a:pt x="6138216" y="28195"/>
                          <a:pt x="6385000" y="-22817"/>
                          <a:pt x="6623761" y="0"/>
                        </a:cubicBezTo>
                        <a:cubicBezTo>
                          <a:pt x="6589347" y="277345"/>
                          <a:pt x="6612585" y="564614"/>
                          <a:pt x="6623761" y="717100"/>
                        </a:cubicBezTo>
                        <a:cubicBezTo>
                          <a:pt x="6634937" y="869586"/>
                          <a:pt x="6652097" y="1205059"/>
                          <a:pt x="6623761" y="1401604"/>
                        </a:cubicBezTo>
                        <a:cubicBezTo>
                          <a:pt x="6595425" y="1598149"/>
                          <a:pt x="6611372" y="1779855"/>
                          <a:pt x="6623761" y="1955726"/>
                        </a:cubicBezTo>
                        <a:cubicBezTo>
                          <a:pt x="6636150" y="2131597"/>
                          <a:pt x="6595771" y="2305293"/>
                          <a:pt x="6623761" y="2607635"/>
                        </a:cubicBezTo>
                        <a:cubicBezTo>
                          <a:pt x="6651751" y="2909977"/>
                          <a:pt x="6611497" y="3037264"/>
                          <a:pt x="6623761" y="3259544"/>
                        </a:cubicBezTo>
                        <a:cubicBezTo>
                          <a:pt x="6479880" y="3251745"/>
                          <a:pt x="6112500" y="3273690"/>
                          <a:pt x="5961385" y="3259544"/>
                        </a:cubicBezTo>
                        <a:cubicBezTo>
                          <a:pt x="5810270" y="3245398"/>
                          <a:pt x="5532645" y="3296197"/>
                          <a:pt x="5166534" y="3259544"/>
                        </a:cubicBezTo>
                        <a:cubicBezTo>
                          <a:pt x="4800423" y="3222891"/>
                          <a:pt x="4821510" y="3240627"/>
                          <a:pt x="4504157" y="3259544"/>
                        </a:cubicBezTo>
                        <a:cubicBezTo>
                          <a:pt x="4186804" y="3278461"/>
                          <a:pt x="4142448" y="3252883"/>
                          <a:pt x="4040494" y="3259544"/>
                        </a:cubicBezTo>
                        <a:cubicBezTo>
                          <a:pt x="3938540" y="3266205"/>
                          <a:pt x="3642908" y="3245952"/>
                          <a:pt x="3510593" y="3259544"/>
                        </a:cubicBezTo>
                        <a:cubicBezTo>
                          <a:pt x="3378278" y="3273136"/>
                          <a:pt x="2903745" y="3246264"/>
                          <a:pt x="2715742" y="3259544"/>
                        </a:cubicBezTo>
                        <a:cubicBezTo>
                          <a:pt x="2527739" y="3272824"/>
                          <a:pt x="2281535" y="3229297"/>
                          <a:pt x="2053366" y="3259544"/>
                        </a:cubicBezTo>
                        <a:cubicBezTo>
                          <a:pt x="1825197" y="3289791"/>
                          <a:pt x="1706672" y="3271176"/>
                          <a:pt x="1523465" y="3259544"/>
                        </a:cubicBezTo>
                        <a:cubicBezTo>
                          <a:pt x="1340258" y="3247912"/>
                          <a:pt x="1034910" y="3227321"/>
                          <a:pt x="861089" y="3259544"/>
                        </a:cubicBezTo>
                        <a:cubicBezTo>
                          <a:pt x="687268" y="3291767"/>
                          <a:pt x="257685" y="3288203"/>
                          <a:pt x="0" y="3259544"/>
                        </a:cubicBezTo>
                        <a:cubicBezTo>
                          <a:pt x="-12793" y="3091771"/>
                          <a:pt x="-12819" y="2970424"/>
                          <a:pt x="0" y="2705422"/>
                        </a:cubicBezTo>
                        <a:cubicBezTo>
                          <a:pt x="12819" y="2440420"/>
                          <a:pt x="24451" y="2184855"/>
                          <a:pt x="0" y="2020917"/>
                        </a:cubicBezTo>
                        <a:cubicBezTo>
                          <a:pt x="-24451" y="1856979"/>
                          <a:pt x="-24269" y="1569530"/>
                          <a:pt x="0" y="1434199"/>
                        </a:cubicBezTo>
                        <a:cubicBezTo>
                          <a:pt x="24269" y="1298868"/>
                          <a:pt x="-1399" y="1071916"/>
                          <a:pt x="0" y="717100"/>
                        </a:cubicBezTo>
                        <a:cubicBezTo>
                          <a:pt x="1399" y="362284"/>
                          <a:pt x="25078" y="25784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862026-D129-DA5E-FE38-ACA1C58F7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3349" cy="61542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azd</a:t>
            </a:r>
            <a:r>
              <a:rPr lang="en-US" dirty="0"/>
              <a:t> command (Azure Developer CLI) to easily get an app up on Azure.</a:t>
            </a:r>
          </a:p>
        </p:txBody>
      </p:sp>
    </p:spTree>
    <p:extLst>
      <p:ext uri="{BB962C8B-B14F-4D97-AF65-F5344CB8AC3E}">
        <p14:creationId xmlns:p14="http://schemas.microsoft.com/office/powerpoint/2010/main" val="4169821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7C9F1-8673-3A2D-992E-5AAD3D1A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CC70-2B45-AC82-0F7E-206F96FE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Project setup for </a:t>
            </a:r>
            <a:r>
              <a:rPr lang="en-US" dirty="0" err="1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azd</a:t>
            </a:r>
            <a:endParaRPr lang="en-US" dirty="0">
              <a:solidFill>
                <a:srgbClr val="2454C3"/>
              </a:solidFill>
              <a:effectLst>
                <a:glow rad="63500">
                  <a:schemeClr val="bg1">
                    <a:alpha val="40000"/>
                  </a:schemeClr>
                </a:glo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778F81-A8ED-2E91-FE5A-15020D2905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70" r="34534" b="37089"/>
          <a:stretch/>
        </p:blipFill>
        <p:spPr>
          <a:xfrm>
            <a:off x="5909270" y="1762814"/>
            <a:ext cx="6435066" cy="509518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6F573D0-32FB-63E0-F4C2-F7BA47613201}"/>
              </a:ext>
            </a:extLst>
          </p:cNvPr>
          <p:cNvGrpSpPr/>
          <p:nvPr/>
        </p:nvGrpSpPr>
        <p:grpSpPr>
          <a:xfrm>
            <a:off x="1193344" y="5436691"/>
            <a:ext cx="7062346" cy="761436"/>
            <a:chOff x="1054332" y="3928536"/>
            <a:chExt cx="5296759" cy="5710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DB0A9D-21F0-08AD-8F61-0DC61566B9C6}"/>
                </a:ext>
              </a:extLst>
            </p:cNvPr>
            <p:cNvSpPr txBox="1"/>
            <p:nvPr/>
          </p:nvSpPr>
          <p:spPr>
            <a:xfrm>
              <a:off x="1054332" y="3928536"/>
              <a:ext cx="2602635" cy="4616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 err="1">
                  <a:solidFill>
                    <a:srgbClr val="2454C3"/>
                  </a:solidFill>
                </a:rPr>
                <a:t>azure.yaml</a:t>
              </a:r>
              <a:r>
                <a:rPr lang="en-US" sz="2000" dirty="0">
                  <a:solidFill>
                    <a:srgbClr val="2454C3"/>
                  </a:solidFill>
                </a:rPr>
                <a:t> </a:t>
              </a:r>
              <a:r>
                <a:rPr lang="en-US" sz="2000" dirty="0">
                  <a:cs typeface="Arial" panose="020B0604020202020204" pitchFamily="34" charset="0"/>
                </a:rPr>
                <a:t>to specify the </a:t>
              </a:r>
              <a:r>
                <a:rPr lang="en-US" sz="2000" dirty="0" err="1">
                  <a:ea typeface="Cascadia Code" panose="020B0609020000020004" pitchFamily="49" charset="0"/>
                  <a:cs typeface="Cascadia Code" panose="020B0609020000020004" pitchFamily="49" charset="0"/>
                </a:rPr>
                <a:t>azd</a:t>
              </a:r>
              <a:r>
                <a:rPr lang="en-US" sz="2000" dirty="0">
                  <a:cs typeface="Arial" panose="020B0604020202020204" pitchFamily="34" charset="0"/>
                </a:rPr>
                <a:t> project and app metadata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F1A0C6-DABF-1D5C-7BF6-64F35A723C69}"/>
                </a:ext>
              </a:extLst>
            </p:cNvPr>
            <p:cNvSpPr/>
            <p:nvPr/>
          </p:nvSpPr>
          <p:spPr bwMode="auto">
            <a:xfrm>
              <a:off x="5070522" y="4280787"/>
              <a:ext cx="1280569" cy="218826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</a:pPr>
              <a:endParaRPr lang="en-US" sz="2800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0A5EC7-1013-5280-4E89-B51F8AE7C10D}"/>
                </a:ext>
              </a:extLst>
            </p:cNvPr>
            <p:cNvCxnSpPr>
              <a:cxnSpLocks/>
            </p:cNvCxnSpPr>
            <p:nvPr/>
          </p:nvCxnSpPr>
          <p:spPr>
            <a:xfrm>
              <a:off x="1054332" y="4416939"/>
              <a:ext cx="3474543" cy="0"/>
            </a:xfrm>
            <a:prstGeom prst="straightConnector1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5CF0D1-4A67-D246-6CAC-BC3BFE5A173B}"/>
              </a:ext>
            </a:extLst>
          </p:cNvPr>
          <p:cNvGrpSpPr/>
          <p:nvPr/>
        </p:nvGrpSpPr>
        <p:grpSpPr>
          <a:xfrm>
            <a:off x="1124210" y="3293941"/>
            <a:ext cx="4706925" cy="400110"/>
            <a:chOff x="1342463" y="1780024"/>
            <a:chExt cx="3530194" cy="3000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CC2074-7410-78EF-C622-71260102D3D7}"/>
                </a:ext>
              </a:extLst>
            </p:cNvPr>
            <p:cNvSpPr txBox="1"/>
            <p:nvPr/>
          </p:nvSpPr>
          <p:spPr>
            <a:xfrm>
              <a:off x="1342463" y="1780024"/>
              <a:ext cx="3200941" cy="300082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2000" dirty="0">
                  <a:solidFill>
                    <a:srgbClr val="2454C3"/>
                  </a:solidFill>
                  <a:ea typeface="Cascadia Code" panose="020B0609020000020004" pitchFamily="49" charset="0"/>
                  <a:cs typeface="Cascadia Code" panose="020B0609020000020004" pitchFamily="49" charset="0"/>
                </a:rPr>
                <a:t>app/ </a:t>
              </a:r>
              <a:r>
                <a:rPr lang="en-US" sz="2000" dirty="0">
                  <a:ea typeface="Cascadia Code" panose="020B0609020000020004" pitchFamily="49" charset="0"/>
                  <a:cs typeface="Arial" panose="020B0604020202020204" pitchFamily="34" charset="0"/>
                </a:rPr>
                <a:t>with web </a:t>
              </a:r>
              <a:r>
                <a:rPr lang="en-US" sz="2000" dirty="0">
                  <a:cs typeface="Arial" panose="020B0604020202020204" pitchFamily="34" charset="0"/>
                </a:rPr>
                <a:t>application code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8824837-6AF4-F9BA-DFBD-889AB95965B6}"/>
                </a:ext>
              </a:extLst>
            </p:cNvPr>
            <p:cNvCxnSpPr>
              <a:cxnSpLocks/>
            </p:cNvCxnSpPr>
            <p:nvPr/>
          </p:nvCxnSpPr>
          <p:spPr>
            <a:xfrm>
              <a:off x="1446700" y="2063738"/>
              <a:ext cx="3425957" cy="0"/>
            </a:xfrm>
            <a:prstGeom prst="straightConnector1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6030C4B-64FF-4672-931D-9866344F3D94}"/>
              </a:ext>
            </a:extLst>
          </p:cNvPr>
          <p:cNvGrpSpPr/>
          <p:nvPr/>
        </p:nvGrpSpPr>
        <p:grpSpPr>
          <a:xfrm>
            <a:off x="1124210" y="4177260"/>
            <a:ext cx="5106907" cy="404203"/>
            <a:chOff x="1344592" y="2146508"/>
            <a:chExt cx="3830180" cy="30315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422E00A-FFC2-4172-8A3F-71214DAC8B48}"/>
                </a:ext>
              </a:extLst>
            </p:cNvPr>
            <p:cNvSpPr txBox="1"/>
            <p:nvPr/>
          </p:nvSpPr>
          <p:spPr>
            <a:xfrm>
              <a:off x="1344592" y="2146508"/>
              <a:ext cx="3830180" cy="300083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US" sz="2000" dirty="0">
                  <a:solidFill>
                    <a:srgbClr val="2454C3"/>
                  </a:solidFill>
                  <a:ea typeface="Cascadia Code" panose="020B0609020000020004" pitchFamily="49" charset="0"/>
                  <a:cs typeface="Cascadia Code" panose="020B0609020000020004" pitchFamily="49" charset="0"/>
                </a:rPr>
                <a:t>Bicep files </a:t>
              </a:r>
              <a:r>
                <a:rPr lang="en-US" sz="2000" dirty="0">
                  <a:ea typeface="Cascadia Code" panose="020B0609020000020004" pitchFamily="49" charset="0"/>
                  <a:cs typeface="Arial" panose="020B0604020202020204" pitchFamily="34" charset="0"/>
                </a:rPr>
                <a:t>to provision Azure r</a:t>
              </a:r>
              <a:r>
                <a:rPr lang="en-US" sz="2000" dirty="0">
                  <a:cs typeface="Arial" panose="020B0604020202020204" pitchFamily="34" charset="0"/>
                </a:rPr>
                <a:t>esources</a:t>
              </a:r>
              <a:endParaRPr lang="en-US" sz="2000" dirty="0">
                <a:solidFill>
                  <a:schemeClr val="accent4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68F6211-B1A1-C0E3-954A-EF00D3B77826}"/>
                </a:ext>
              </a:extLst>
            </p:cNvPr>
            <p:cNvCxnSpPr>
              <a:cxnSpLocks/>
            </p:cNvCxnSpPr>
            <p:nvPr/>
          </p:nvCxnSpPr>
          <p:spPr>
            <a:xfrm>
              <a:off x="1384931" y="2449661"/>
              <a:ext cx="3484613" cy="0"/>
            </a:xfrm>
            <a:prstGeom prst="straightConnector1">
              <a:avLst/>
            </a:prstGeom>
            <a:ln w="19050">
              <a:solidFill>
                <a:schemeClr val="accent5">
                  <a:lumMod val="60000"/>
                  <a:lumOff val="40000"/>
                </a:schemeClr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E6E93C8-1AAC-687B-965D-06F102D072BE}"/>
              </a:ext>
            </a:extLst>
          </p:cNvPr>
          <p:cNvSpPr/>
          <p:nvPr/>
        </p:nvSpPr>
        <p:spPr bwMode="auto">
          <a:xfrm>
            <a:off x="6548264" y="4424069"/>
            <a:ext cx="1707426" cy="291768"/>
          </a:xfrm>
          <a:prstGeom prst="rect">
            <a:avLst/>
          </a:pr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714326-A927-A4BA-48F2-AA3602201DDC}"/>
              </a:ext>
            </a:extLst>
          </p:cNvPr>
          <p:cNvSpPr/>
          <p:nvPr/>
        </p:nvSpPr>
        <p:spPr bwMode="auto">
          <a:xfrm>
            <a:off x="6548264" y="3503557"/>
            <a:ext cx="1707426" cy="291768"/>
          </a:xfrm>
          <a:prstGeom prst="rect">
            <a:avLst/>
          </a:prstGeom>
          <a:noFill/>
          <a:ln w="1905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761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7C9F1-8673-3A2D-992E-5AAD3D1A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CC70-2B45-AC82-0F7E-206F96FE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azd</a:t>
            </a:r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commands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862026-D129-DA5E-FE38-ACA1C58F7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3349" cy="615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Provision resources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22EE0D91-4A52-F7C2-11A4-748413CCD665}"/>
              </a:ext>
            </a:extLst>
          </p:cNvPr>
          <p:cNvSpPr txBox="1">
            <a:spLocks/>
          </p:cNvSpPr>
          <p:nvPr/>
        </p:nvSpPr>
        <p:spPr>
          <a:xfrm>
            <a:off x="838200" y="2441051"/>
            <a:ext cx="5949099" cy="51896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provision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323E439-806E-FC92-FD90-A91D254E49E1}"/>
              </a:ext>
            </a:extLst>
          </p:cNvPr>
          <p:cNvSpPr txBox="1">
            <a:spLocks/>
          </p:cNvSpPr>
          <p:nvPr/>
        </p:nvSpPr>
        <p:spPr>
          <a:xfrm>
            <a:off x="838198" y="3401477"/>
            <a:ext cx="10873349" cy="61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Deploy application code: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BBCCAA53-755D-3D63-447E-603D174A7961}"/>
              </a:ext>
            </a:extLst>
          </p:cNvPr>
          <p:cNvSpPr txBox="1">
            <a:spLocks/>
          </p:cNvSpPr>
          <p:nvPr/>
        </p:nvSpPr>
        <p:spPr>
          <a:xfrm>
            <a:off x="838199" y="4016903"/>
            <a:ext cx="5949099" cy="51896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deploy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8BFBE13-2EA6-E6E3-A580-758DCE8EFD1E}"/>
              </a:ext>
            </a:extLst>
          </p:cNvPr>
          <p:cNvSpPr txBox="1">
            <a:spLocks/>
          </p:cNvSpPr>
          <p:nvPr/>
        </p:nvSpPr>
        <p:spPr>
          <a:xfrm>
            <a:off x="838198" y="4914293"/>
            <a:ext cx="10873349" cy="615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 both!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BBFAE21-E16E-2CFB-9D8D-748C1F0F3BF4}"/>
              </a:ext>
            </a:extLst>
          </p:cNvPr>
          <p:cNvSpPr txBox="1">
            <a:spLocks/>
          </p:cNvSpPr>
          <p:nvPr/>
        </p:nvSpPr>
        <p:spPr>
          <a:xfrm>
            <a:off x="838199" y="5529719"/>
            <a:ext cx="5949099" cy="518966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azd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up</a:t>
            </a:r>
          </a:p>
        </p:txBody>
      </p:sp>
    </p:spTree>
    <p:extLst>
      <p:ext uri="{BB962C8B-B14F-4D97-AF65-F5344CB8AC3E}">
        <p14:creationId xmlns:p14="http://schemas.microsoft.com/office/powerpoint/2010/main" val="568577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 Chat App Hack Slide Template" id="{A4A070C9-11E0-BF48-B491-E5EB3487B319}" vid="{62BAF9D5-7A1E-FE4A-8101-117DAEC497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F5212CE279FA4ABCCDA2B633FB6206" ma:contentTypeVersion="21" ma:contentTypeDescription="Create a new document." ma:contentTypeScope="" ma:versionID="98777447365a4e99d4086222c40e4c68">
  <xsd:schema xmlns:xsd="http://www.w3.org/2001/XMLSchema" xmlns:xs="http://www.w3.org/2001/XMLSchema" xmlns:p="http://schemas.microsoft.com/office/2006/metadata/properties" xmlns:ns1="http://schemas.microsoft.com/sharepoint/v3" xmlns:ns2="496da845-320a-4090-a8c1-9d38d24895f3" xmlns:ns3="4d763a3d-abd4-45ac-ad35-6c0fa32d5be4" xmlns:ns4="230e9df3-be65-4c73-a93b-d1236ebd677e" targetNamespace="http://schemas.microsoft.com/office/2006/metadata/properties" ma:root="true" ma:fieldsID="2a669259b813ed9bbbb3dc672542dc47" ns1:_="" ns2:_="" ns3:_="" ns4:_="">
    <xsd:import namespace="http://schemas.microsoft.com/sharepoint/v3"/>
    <xsd:import namespace="496da845-320a-4090-a8c1-9d38d24895f3"/>
    <xsd:import namespace="4d763a3d-abd4-45ac-ad35-6c0fa32d5be4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6da845-320a-4090-a8c1-9d38d24895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763a3d-abd4-45ac-ad35-6c0fa32d5be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08b2348f-f765-4931-8bdb-b9dbd5a01948}" ma:internalName="TaxCatchAll" ma:showField="CatchAllData" ma:web="4d763a3d-abd4-45ac-ad35-6c0fa32d5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496da845-320a-4090-a8c1-9d38d24895f3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14B2F883-59EC-4725-B56A-E44352705338}">
  <ds:schemaRefs>
    <ds:schemaRef ds:uri="230e9df3-be65-4c73-a93b-d1236ebd677e"/>
    <ds:schemaRef ds:uri="496da845-320a-4090-a8c1-9d38d24895f3"/>
    <ds:schemaRef ds:uri="4d763a3d-abd4-45ac-ad35-6c0fa32d5b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39D576F-E57F-49F6-B3EC-563D4D313D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DC2842-6EE3-4BCD-A440-AB03E8F31F09}">
  <ds:schemaRefs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microsoft.com/sharepoint/v3"/>
    <ds:schemaRef ds:uri="4d763a3d-abd4-45ac-ad35-6c0fa32d5be4"/>
    <ds:schemaRef ds:uri="496da845-320a-4090-a8c1-9d38d24895f3"/>
    <ds:schemaRef ds:uri="http://schemas.openxmlformats.org/package/2006/metadata/core-properties"/>
    <ds:schemaRef ds:uri="230e9df3-be65-4c73-a93b-d1236ebd677e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1459</TotalTime>
  <Words>688</Words>
  <Application>Microsoft Macintosh PowerPoint</Application>
  <PresentationFormat>Widescreen</PresentationFormat>
  <Paragraphs>148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Aptos</vt:lpstr>
      <vt:lpstr>Aptos Display</vt:lpstr>
      <vt:lpstr>Arial</vt:lpstr>
      <vt:lpstr>Cascadia Code</vt:lpstr>
      <vt:lpstr>Courier New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  <vt:lpstr>Continuous Deployment of RAG Chat Apps</vt:lpstr>
      <vt:lpstr>RAG chat app</vt:lpstr>
      <vt:lpstr>Azure architecture for RAG chat app</vt:lpstr>
      <vt:lpstr>PowerPoint Presentation</vt:lpstr>
      <vt:lpstr>Deploying with azd</vt:lpstr>
      <vt:lpstr>Project setup for azd</vt:lpstr>
      <vt:lpstr>azd commands</vt:lpstr>
      <vt:lpstr>PowerPoint Presentation</vt:lpstr>
      <vt:lpstr>Goal</vt:lpstr>
      <vt:lpstr>Setting up a GitHub workflow</vt:lpstr>
      <vt:lpstr>Customizing azd environment variables</vt:lpstr>
      <vt:lpstr>Adding new azd environment variables</vt:lpstr>
      <vt:lpstr>Using continuous deployment today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Pamela Fox</dc:creator>
  <cp:lastModifiedBy>Pamela Fox</cp:lastModifiedBy>
  <cp:revision>3</cp:revision>
  <dcterms:created xsi:type="dcterms:W3CDTF">2024-01-25T20:23:52Z</dcterms:created>
  <dcterms:modified xsi:type="dcterms:W3CDTF">2024-02-14T06:26:04Z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0x010100C8F5212CE279FA4ABCCDA2B633FB6206</vt:lpwstr>
  </property>
  <property fmtid="{D5CDD505-2E9C-101B-9397-08002B2CF9AE}" pid="3" name="MediaServiceImageTags">
    <vt:lpwstr/>
  </property>
</Properties>
</file>